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1248"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856253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e4558b0a3_6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4e4558b0a3_6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e4558b0a3_6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e4558b0a3_6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e4558b0a3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e4558b0a3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4e4558b0a3_6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4e4558b0a3_6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e4558b0a3_6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4e4558b0a3_6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e4558b0a3_6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e4558b0a3_6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e4558b0a3_6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e4558b0a3_6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e4558b0a3_6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e4558b0a3_6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e4558b0a3_6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e4558b0a3_6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e4558b0a3_6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e4558b0a3_6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ca0a9519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ca0a9519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ca610d25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ca610d25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ca610d251_2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ca610d251_2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200"/>
              <a:t>Public health and medical professionals have been speaking up and  searching for ways to help prevent gun violence. But they face an obstacle when it comes to getting funding for research. Jay Dickey, was a former congressman and  Arkansas Republican who was a strong NRA ally. He died in 2017 and actually stated that he regretted the impact this law had on limiting gun violence research</a:t>
            </a:r>
            <a:endParaRPr sz="1200"/>
          </a:p>
          <a:p>
            <a:pPr marL="0" lvl="0" indent="0" algn="l" rtl="0">
              <a:spcBef>
                <a:spcPts val="1600"/>
              </a:spcBef>
              <a:spcAft>
                <a:spcPts val="1600"/>
              </a:spcAft>
              <a:buClr>
                <a:srgbClr val="000000"/>
              </a:buClr>
              <a:buSzPts val="1100"/>
              <a:buFont typeface="Arial"/>
              <a:buNone/>
            </a:pPr>
            <a:endParaRPr sz="1200">
              <a:latin typeface="Average"/>
              <a:ea typeface="Average"/>
              <a:cs typeface="Average"/>
              <a:sym typeface="Average"/>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ca610d251_3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ca610d251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400">
                <a:latin typeface="Average"/>
                <a:ea typeface="Average"/>
                <a:cs typeface="Average"/>
                <a:sym typeface="Average"/>
              </a:rPr>
              <a:t>Reduced research leaves many questions about gun violence, prevention and risk factors unanswered. We really just have alot of data about about the number of people dying from gun violence. Alot of the qualitative data is missing. We lack in depth research about how gun violence affects mental health.</a:t>
            </a:r>
            <a:endParaRPr sz="1400" i="1">
              <a:latin typeface="Average"/>
              <a:ea typeface="Average"/>
              <a:cs typeface="Average"/>
              <a:sym typeface="Average"/>
            </a:endParaRPr>
          </a:p>
          <a:p>
            <a:pPr marL="0" lvl="0" indent="0" algn="l" rtl="0">
              <a:lnSpc>
                <a:spcPct val="115000"/>
              </a:lnSpc>
              <a:spcBef>
                <a:spcPts val="500"/>
              </a:spcBef>
              <a:spcAft>
                <a:spcPts val="0"/>
              </a:spcAft>
              <a:buClr>
                <a:srgbClr val="000000"/>
              </a:buClr>
              <a:buSzPts val="1100"/>
              <a:buFont typeface="Arial"/>
              <a:buNone/>
            </a:pPr>
            <a:endParaRPr sz="1600">
              <a:solidFill>
                <a:schemeClr val="accent3"/>
              </a:solidFill>
              <a:latin typeface="Average"/>
              <a:ea typeface="Average"/>
              <a:cs typeface="Average"/>
              <a:sym typeface="Average"/>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4ca610d251_3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4ca610d251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ca610d251_3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ca610d251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ca610d251_3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4ca610d251_3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4ca610d251_3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4ca610d251_3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ca610d251_3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ca610d251_3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3c038d447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3c038d447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4ca610d251_3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4ca610d251_3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physician gag law(florida)</a:t>
            </a:r>
            <a:r>
              <a:rPr lang="en"/>
              <a:t> is a law that prohibits physicians from asking their patients about whether the patient owns a gun. In some cases, these laws may also restrict the ability of physicians to counsel their patients about gun safety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ca0a95195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ca0a9519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Despite the prevalence of guns in the United States, an ongoing and intense cultural struggle continues regarding their proper place in society, particularly in the lives of children and youth. Most states have laws limiting minors' access to guns. Yet surveys reveal that many youth, perhaps most, believe they could obtain a gun if they wanted to. Gun violence is important to analyze because unlike other types of violence, a moment of aggression or a single mistake can become deadly very quickly. </a:t>
            </a:r>
            <a:endParaRPr/>
          </a:p>
          <a:p>
            <a:pPr marL="0" lvl="0" indent="0" algn="l" rtl="0">
              <a:spcBef>
                <a:spcPts val="0"/>
              </a:spcBef>
              <a:spcAft>
                <a:spcPts val="0"/>
              </a:spcAft>
              <a:buNone/>
            </a:pPr>
            <a:endParaRPr/>
          </a:p>
          <a:p>
            <a:pPr marL="0" lvl="0" indent="0" algn="l" rtl="0">
              <a:spcBef>
                <a:spcPts val="0"/>
              </a:spcBef>
              <a:spcAft>
                <a:spcPts val="0"/>
              </a:spcAft>
              <a:buNone/>
            </a:pPr>
            <a:r>
              <a:rPr lang="en"/>
              <a:t>Gun-related violence is violence committed with the use of a gun (firearm or small arm). Gun-related violence may or may not be considered criminal (accidents, etc). Criminal violence includes homicide, assault with a deadly weapon, and suicide, or attempted suicide. </a:t>
            </a:r>
            <a:endParaRPr/>
          </a:p>
          <a:p>
            <a:pPr marL="0" lvl="0" indent="0" algn="l" rtl="0">
              <a:spcBef>
                <a:spcPts val="0"/>
              </a:spcBef>
              <a:spcAft>
                <a:spcPts val="0"/>
              </a:spcAft>
              <a:buClr>
                <a:srgbClr val="000000"/>
              </a:buClr>
              <a:buSzPts val="11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ca610d251_3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ca610d251_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t>physician gag law(florida)</a:t>
            </a:r>
            <a:r>
              <a:rPr lang="en"/>
              <a:t> is a law that prohibits physicians from asking their patients about whether the patient owns a gun. In some cases, these laws may also restrict the ability of physicians to counsel their patients about gun safety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4e4558b0a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4e4558b0a3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4e4558b0a3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g4e4558b0a3_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4e4558b0a3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4e4558b0a3_3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e4558b0a3_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g4e4558b0a3_3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4e4558b0a3_6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4e4558b0a3_6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ca0a95195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ca0a95195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ca610d251_3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4ca610d251_3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3c4e8db2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3c4e8db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4e4558b0a3_6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4e4558b0a3_6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ca0a95195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ca0a95195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Kids may experience negative short- and long-term psycho- logical effects, including anger, withdrawal,posttraumatic stress, and desensitization to violence.</a:t>
            </a:r>
            <a:endParaRPr/>
          </a:p>
          <a:p>
            <a:pPr marL="0" lvl="0" indent="0" algn="l" rtl="0">
              <a:spcBef>
                <a:spcPts val="0"/>
              </a:spcBef>
              <a:spcAft>
                <a:spcPts val="0"/>
              </a:spcAft>
              <a:buNone/>
            </a:pPr>
            <a:endParaRPr/>
          </a:p>
          <a:p>
            <a:pPr marL="0" lvl="0" indent="0" algn="l" rtl="0">
              <a:spcBef>
                <a:spcPts val="0"/>
              </a:spcBef>
              <a:spcAft>
                <a:spcPts val="0"/>
              </a:spcAft>
              <a:buNone/>
            </a:pPr>
            <a:r>
              <a:rPr lang="en"/>
              <a:t>Gun violence cost the U.S. $229 billion in 2015, or an average of $700 per gun in America:</a:t>
            </a:r>
            <a:br>
              <a:rPr lang="en"/>
            </a:br>
            <a:r>
              <a:rPr lang="en"/>
              <a:t>• The societal costs of firearm assault injury include work loss, medical/mental health care, emergency transportation, police/criminal justice activities, insurance claims processing, employer costs and decreased quality of life according to the American Public Health Association.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3c63527d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3c63527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ca0fbe31a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ca0fbe31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ca0a95195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4ca0a95195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is a lot of debate regarding the intention of this sentiment. On one hand, there is the argument that, “a well regulated militia,” indicates Congress should not be able to take away a state’s right to self-defense. On the other hand it is argued that, “the right of people to keep and bear arms,” it is considered unconstitutional to prohibit firearm possession among individual Americans. </a:t>
            </a:r>
            <a:endParaRPr/>
          </a:p>
          <a:p>
            <a:pPr marL="0" lvl="0" indent="0" algn="l" rtl="0">
              <a:spcBef>
                <a:spcPts val="0"/>
              </a:spcBef>
              <a:spcAft>
                <a:spcPts val="0"/>
              </a:spcAft>
              <a:buNone/>
            </a:pPr>
            <a:r>
              <a:rPr lang="en"/>
              <a:t>The way our country currently works is highlighted by the next two points.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3c038d44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3c038d44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This brings us to how gun laws are governed across the states. The term “open carry” refers to the act of freely bearing or carrying a firearm in public. As you can see, “open carry” is allowed across the majority of states, accounting for 3 million Americans carrying loaded firearms daily. Most claim the reason for this to be protection. </a:t>
            </a:r>
            <a:endParaRPr sz="1200"/>
          </a:p>
          <a:p>
            <a:pPr marL="0" lvl="0" indent="0" algn="l" rtl="0">
              <a:spcBef>
                <a:spcPts val="0"/>
              </a:spcBef>
              <a:spcAft>
                <a:spcPts val="0"/>
              </a:spcAft>
              <a:buNone/>
            </a:pPr>
            <a:r>
              <a:rPr lang="en" sz="1200"/>
              <a:t>Non-permissive open carry states: Identified in blue, states that prohibit open carry include </a:t>
            </a:r>
            <a:r>
              <a:rPr lang="en" sz="1200">
                <a:highlight>
                  <a:srgbClr val="FFFFFF"/>
                </a:highlight>
              </a:rPr>
              <a:t>California, District of Columbia. Florida, Illinois</a:t>
            </a:r>
            <a:endParaRPr sz="1200">
              <a:highlight>
                <a:srgbClr val="FFFFFF"/>
              </a:highlight>
            </a:endParaRPr>
          </a:p>
          <a:p>
            <a:pPr marL="0" lvl="0" indent="0" algn="l" rtl="0">
              <a:spcBef>
                <a:spcPts val="0"/>
              </a:spcBef>
              <a:spcAft>
                <a:spcPts val="0"/>
              </a:spcAft>
              <a:buNone/>
            </a:pPr>
            <a:r>
              <a:rPr lang="en" sz="1200">
                <a:highlight>
                  <a:srgbClr val="FFFFFF"/>
                </a:highlight>
              </a:rPr>
              <a:t>In yellow, New York and South Carolina allow open carry of long guns only</a:t>
            </a:r>
            <a:endParaRPr sz="1200">
              <a:highlight>
                <a:srgbClr val="FFFFFF"/>
              </a:highlight>
            </a:endParaRPr>
          </a:p>
          <a:p>
            <a:pPr marL="0" lvl="0" indent="0" algn="l" rtl="0">
              <a:spcBef>
                <a:spcPts val="0"/>
              </a:spcBef>
              <a:spcAft>
                <a:spcPts val="0"/>
              </a:spcAft>
              <a:buNone/>
            </a:pPr>
            <a:r>
              <a:rPr lang="en" sz="1200">
                <a:highlight>
                  <a:srgbClr val="FFFFFF"/>
                </a:highlight>
              </a:rPr>
              <a:t>Licensed-open carry states: Striped states allow open carry with a permit: Connecticut, Georgia, Hawaii, Indiana, Iowa, Maryland, Massachusetts, Minnesota, New Jersey, Oklahoma, Rhode Island, Tennessee, Texas and Utah</a:t>
            </a:r>
            <a:endParaRPr sz="1200">
              <a:highlight>
                <a:srgbClr val="FFFFFF"/>
              </a:highlight>
            </a:endParaRPr>
          </a:p>
          <a:p>
            <a:pPr marL="0" lvl="0" indent="0" algn="l" rtl="0">
              <a:spcBef>
                <a:spcPts val="0"/>
              </a:spcBef>
              <a:spcAft>
                <a:spcPts val="0"/>
              </a:spcAft>
              <a:buNone/>
            </a:pPr>
            <a:r>
              <a:rPr lang="en" sz="1200">
                <a:highlight>
                  <a:srgbClr val="FFFFFF"/>
                </a:highlight>
              </a:rPr>
              <a:t>Permissive open carry states: Open carry in public with no restrictions is allowed in the remaining 31 states</a:t>
            </a:r>
            <a:endParaRPr sz="1200">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3c4e8db24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3c4e8db2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Carrying a firearm while unauthorized in any of these locations is considered a violation of federal law and results in severe penalty.</a:t>
            </a:r>
            <a:endParaRPr/>
          </a:p>
          <a:p>
            <a:pPr marL="0" lvl="0" indent="0" algn="l" rtl="0">
              <a:spcBef>
                <a:spcPts val="0"/>
              </a:spcBef>
              <a:spcAft>
                <a:spcPts val="0"/>
              </a:spcAft>
              <a:buNone/>
            </a:pPr>
            <a:r>
              <a:rPr lang="en"/>
              <a:t>Penalties are highly applied in school settings.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e4558b0a3_6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e4558b0a3_6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
        <p:cNvGrpSpPr/>
        <p:nvPr/>
      </p:nvGrpSpPr>
      <p:grpSpPr>
        <a:xfrm>
          <a:off x="0" y="0"/>
          <a:ext cx="0" cy="0"/>
          <a:chOff x="0" y="0"/>
          <a:chExt cx="0" cy="0"/>
        </a:xfrm>
      </p:grpSpPr>
      <p:grpSp>
        <p:nvGrpSpPr>
          <p:cNvPr id="60" name="Google Shape;60;p14"/>
          <p:cNvGrpSpPr/>
          <p:nvPr/>
        </p:nvGrpSpPr>
        <p:grpSpPr>
          <a:xfrm>
            <a:off x="4350277" y="2855378"/>
            <a:ext cx="443589" cy="105632"/>
            <a:chOff x="4137525" y="2915950"/>
            <a:chExt cx="869100" cy="207000"/>
          </a:xfrm>
        </p:grpSpPr>
        <p:sp>
          <p:nvSpPr>
            <p:cNvPr id="61" name="Google Shape;61;p14"/>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4"/>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4"/>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 name="Google Shape;64;p14"/>
          <p:cNvSpPr txBox="1">
            <a:spLocks noGrp="1"/>
          </p:cNvSpPr>
          <p:nvPr>
            <p:ph type="ctrTitle"/>
          </p:nvPr>
        </p:nvSpPr>
        <p:spPr>
          <a:xfrm>
            <a:off x="671258" y="990800"/>
            <a:ext cx="7801500" cy="17301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65" name="Google Shape;65;p14"/>
          <p:cNvSpPr txBox="1">
            <a:spLocks noGrp="1"/>
          </p:cNvSpPr>
          <p:nvPr>
            <p:ph type="subTitle" idx="1"/>
          </p:nvPr>
        </p:nvSpPr>
        <p:spPr>
          <a:xfrm>
            <a:off x="671250" y="3174876"/>
            <a:ext cx="7801500" cy="7926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6" name="Google Shape;66;p1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69" name="Google Shape;69;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70" name="Google Shape;70;p1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671250" y="2141250"/>
            <a:ext cx="7852200" cy="8610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73" name="Google Shape;73;p16"/>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76" name="Google Shape;76;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7" name="Google Shape;77;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8" name="Google Shape;78;p1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81" name="Google Shape;81;p1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84" name="Google Shape;84;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85" name="Google Shape;85;p1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490250" y="526350"/>
            <a:ext cx="6227100" cy="4090800"/>
          </a:xfrm>
          <a:prstGeom prst="rect">
            <a:avLst/>
          </a:prstGeom>
          <a:noFill/>
          <a:ln>
            <a:noFill/>
          </a:ln>
        </p:spPr>
        <p:txBody>
          <a:bodyPr spcFirstLastPara="1" wrap="square" lIns="91425" tIns="91425" rIns="91425" bIns="91425" anchor="ctr" anchorCtr="0"/>
          <a:lstStyle>
            <a:lvl1pPr lvl="0" algn="l" rtl="0">
              <a:lnSpc>
                <a:spcPct val="100000"/>
              </a:lnSpc>
              <a:spcBef>
                <a:spcPts val="0"/>
              </a:spcBef>
              <a:spcAft>
                <a:spcPts val="0"/>
              </a:spcAft>
              <a:buClr>
                <a:schemeClr val="lt1"/>
              </a:buClr>
              <a:buSzPts val="4800"/>
              <a:buNone/>
              <a:defRPr sz="4800">
                <a:solidFill>
                  <a:schemeClr val="lt1"/>
                </a:solidFill>
              </a:defRPr>
            </a:lvl1pPr>
            <a:lvl2pPr lvl="1" algn="l" rtl="0">
              <a:lnSpc>
                <a:spcPct val="100000"/>
              </a:lnSpc>
              <a:spcBef>
                <a:spcPts val="0"/>
              </a:spcBef>
              <a:spcAft>
                <a:spcPts val="0"/>
              </a:spcAft>
              <a:buClr>
                <a:schemeClr val="lt1"/>
              </a:buClr>
              <a:buSzPts val="4800"/>
              <a:buNone/>
              <a:defRPr sz="4800">
                <a:solidFill>
                  <a:schemeClr val="lt1"/>
                </a:solidFill>
              </a:defRPr>
            </a:lvl2pPr>
            <a:lvl3pPr lvl="2" algn="l" rtl="0">
              <a:lnSpc>
                <a:spcPct val="100000"/>
              </a:lnSpc>
              <a:spcBef>
                <a:spcPts val="0"/>
              </a:spcBef>
              <a:spcAft>
                <a:spcPts val="0"/>
              </a:spcAft>
              <a:buClr>
                <a:schemeClr val="lt1"/>
              </a:buClr>
              <a:buSzPts val="4800"/>
              <a:buNone/>
              <a:defRPr sz="4800">
                <a:solidFill>
                  <a:schemeClr val="lt1"/>
                </a:solidFill>
              </a:defRPr>
            </a:lvl3pPr>
            <a:lvl4pPr lvl="3" algn="l" rtl="0">
              <a:lnSpc>
                <a:spcPct val="100000"/>
              </a:lnSpc>
              <a:spcBef>
                <a:spcPts val="0"/>
              </a:spcBef>
              <a:spcAft>
                <a:spcPts val="0"/>
              </a:spcAft>
              <a:buClr>
                <a:schemeClr val="lt1"/>
              </a:buClr>
              <a:buSzPts val="4800"/>
              <a:buNone/>
              <a:defRPr sz="4800">
                <a:solidFill>
                  <a:schemeClr val="lt1"/>
                </a:solidFill>
              </a:defRPr>
            </a:lvl4pPr>
            <a:lvl5pPr lvl="4" algn="l" rtl="0">
              <a:lnSpc>
                <a:spcPct val="100000"/>
              </a:lnSpc>
              <a:spcBef>
                <a:spcPts val="0"/>
              </a:spcBef>
              <a:spcAft>
                <a:spcPts val="0"/>
              </a:spcAft>
              <a:buClr>
                <a:schemeClr val="lt1"/>
              </a:buClr>
              <a:buSzPts val="4800"/>
              <a:buNone/>
              <a:defRPr sz="4800">
                <a:solidFill>
                  <a:schemeClr val="lt1"/>
                </a:solidFill>
              </a:defRPr>
            </a:lvl5pPr>
            <a:lvl6pPr lvl="5" algn="l" rtl="0">
              <a:lnSpc>
                <a:spcPct val="100000"/>
              </a:lnSpc>
              <a:spcBef>
                <a:spcPts val="0"/>
              </a:spcBef>
              <a:spcAft>
                <a:spcPts val="0"/>
              </a:spcAft>
              <a:buClr>
                <a:schemeClr val="lt1"/>
              </a:buClr>
              <a:buSzPts val="4800"/>
              <a:buNone/>
              <a:defRPr sz="4800">
                <a:solidFill>
                  <a:schemeClr val="lt1"/>
                </a:solidFill>
              </a:defRPr>
            </a:lvl6pPr>
            <a:lvl7pPr lvl="6" algn="l" rtl="0">
              <a:lnSpc>
                <a:spcPct val="100000"/>
              </a:lnSpc>
              <a:spcBef>
                <a:spcPts val="0"/>
              </a:spcBef>
              <a:spcAft>
                <a:spcPts val="0"/>
              </a:spcAft>
              <a:buClr>
                <a:schemeClr val="lt1"/>
              </a:buClr>
              <a:buSzPts val="4800"/>
              <a:buNone/>
              <a:defRPr sz="4800">
                <a:solidFill>
                  <a:schemeClr val="lt1"/>
                </a:solidFill>
              </a:defRPr>
            </a:lvl7pPr>
            <a:lvl8pPr lvl="7" algn="l" rtl="0">
              <a:lnSpc>
                <a:spcPct val="100000"/>
              </a:lnSpc>
              <a:spcBef>
                <a:spcPts val="0"/>
              </a:spcBef>
              <a:spcAft>
                <a:spcPts val="0"/>
              </a:spcAft>
              <a:buClr>
                <a:schemeClr val="lt1"/>
              </a:buClr>
              <a:buSzPts val="4800"/>
              <a:buNone/>
              <a:defRPr sz="4800">
                <a:solidFill>
                  <a:schemeClr val="lt1"/>
                </a:solidFill>
              </a:defRPr>
            </a:lvl8pPr>
            <a:lvl9pPr lvl="8" algn="l" rtl="0">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88" name="Google Shape;88;p2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21"/>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1" name="Google Shape;91;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92" name="Google Shape;92;p21"/>
          <p:cNvSpPr txBox="1">
            <a:spLocks noGrp="1"/>
          </p:cNvSpPr>
          <p:nvPr>
            <p:ph type="title"/>
          </p:nvPr>
        </p:nvSpPr>
        <p:spPr>
          <a:xfrm>
            <a:off x="265500" y="1081400"/>
            <a:ext cx="4045200" cy="17103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93" name="Google Shape;93;p21"/>
          <p:cNvSpPr txBox="1">
            <a:spLocks noGrp="1"/>
          </p:cNvSpPr>
          <p:nvPr>
            <p:ph type="subTitle" idx="1"/>
          </p:nvPr>
        </p:nvSpPr>
        <p:spPr>
          <a:xfrm>
            <a:off x="265500" y="2845201"/>
            <a:ext cx="4045200" cy="13455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Clr>
                <a:schemeClr val="dk1"/>
              </a:buClr>
              <a:buSzPts val="2100"/>
              <a:buNone/>
              <a:defRPr sz="21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94" name="Google Shape;94;p21"/>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lvl="0" indent="-342900" algn="l" rtl="0">
              <a:lnSpc>
                <a:spcPct val="115000"/>
              </a:lnSpc>
              <a:spcBef>
                <a:spcPts val="0"/>
              </a:spcBef>
              <a:spcAft>
                <a:spcPts val="0"/>
              </a:spcAft>
              <a:buClr>
                <a:schemeClr val="lt1"/>
              </a:buClr>
              <a:buSzPts val="1800"/>
              <a:buChar char="●"/>
              <a:defRPr>
                <a:solidFill>
                  <a:schemeClr val="lt1"/>
                </a:solidFill>
              </a:defRPr>
            </a:lvl1pPr>
            <a:lvl2pPr marL="914400" lvl="1" indent="-317500" algn="l" rtl="0">
              <a:lnSpc>
                <a:spcPct val="115000"/>
              </a:lnSpc>
              <a:spcBef>
                <a:spcPts val="1600"/>
              </a:spcBef>
              <a:spcAft>
                <a:spcPts val="0"/>
              </a:spcAft>
              <a:buClr>
                <a:schemeClr val="lt1"/>
              </a:buClr>
              <a:buSzPts val="1400"/>
              <a:buChar char="○"/>
              <a:defRPr>
                <a:solidFill>
                  <a:schemeClr val="lt1"/>
                </a:solidFill>
              </a:defRPr>
            </a:lvl2pPr>
            <a:lvl3pPr marL="1371600" lvl="2" indent="-317500" algn="l" rtl="0">
              <a:lnSpc>
                <a:spcPct val="115000"/>
              </a:lnSpc>
              <a:spcBef>
                <a:spcPts val="1600"/>
              </a:spcBef>
              <a:spcAft>
                <a:spcPts val="0"/>
              </a:spcAft>
              <a:buClr>
                <a:schemeClr val="lt1"/>
              </a:buClr>
              <a:buSzPts val="1400"/>
              <a:buChar char="■"/>
              <a:defRPr>
                <a:solidFill>
                  <a:schemeClr val="lt1"/>
                </a:solidFill>
              </a:defRPr>
            </a:lvl3pPr>
            <a:lvl4pPr marL="1828800" lvl="3" indent="-317500" algn="l" rtl="0">
              <a:lnSpc>
                <a:spcPct val="115000"/>
              </a:lnSpc>
              <a:spcBef>
                <a:spcPts val="1600"/>
              </a:spcBef>
              <a:spcAft>
                <a:spcPts val="0"/>
              </a:spcAft>
              <a:buClr>
                <a:schemeClr val="lt1"/>
              </a:buClr>
              <a:buSzPts val="1400"/>
              <a:buChar char="●"/>
              <a:defRPr>
                <a:solidFill>
                  <a:schemeClr val="lt1"/>
                </a:solidFill>
              </a:defRPr>
            </a:lvl4pPr>
            <a:lvl5pPr marL="2286000" lvl="4" indent="-317500" algn="l" rtl="0">
              <a:lnSpc>
                <a:spcPct val="115000"/>
              </a:lnSpc>
              <a:spcBef>
                <a:spcPts val="1600"/>
              </a:spcBef>
              <a:spcAft>
                <a:spcPts val="0"/>
              </a:spcAft>
              <a:buClr>
                <a:schemeClr val="lt1"/>
              </a:buClr>
              <a:buSzPts val="1400"/>
              <a:buChar char="○"/>
              <a:defRPr>
                <a:solidFill>
                  <a:schemeClr val="lt1"/>
                </a:solidFill>
              </a:defRPr>
            </a:lvl5pPr>
            <a:lvl6pPr marL="2743200" lvl="5" indent="-317500" algn="l" rtl="0">
              <a:lnSpc>
                <a:spcPct val="115000"/>
              </a:lnSpc>
              <a:spcBef>
                <a:spcPts val="1600"/>
              </a:spcBef>
              <a:spcAft>
                <a:spcPts val="0"/>
              </a:spcAft>
              <a:buClr>
                <a:schemeClr val="lt1"/>
              </a:buClr>
              <a:buSzPts val="1400"/>
              <a:buChar char="■"/>
              <a:defRPr>
                <a:solidFill>
                  <a:schemeClr val="lt1"/>
                </a:solidFill>
              </a:defRPr>
            </a:lvl6pPr>
            <a:lvl7pPr marL="3200400" lvl="6" indent="-317500" algn="l" rtl="0">
              <a:lnSpc>
                <a:spcPct val="115000"/>
              </a:lnSpc>
              <a:spcBef>
                <a:spcPts val="1600"/>
              </a:spcBef>
              <a:spcAft>
                <a:spcPts val="0"/>
              </a:spcAft>
              <a:buClr>
                <a:schemeClr val="lt1"/>
              </a:buClr>
              <a:buSzPts val="1400"/>
              <a:buChar char="●"/>
              <a:defRPr>
                <a:solidFill>
                  <a:schemeClr val="lt1"/>
                </a:solidFill>
              </a:defRPr>
            </a:lvl7pPr>
            <a:lvl8pPr marL="3657600" lvl="7" indent="-317500" algn="l" rtl="0">
              <a:lnSpc>
                <a:spcPct val="115000"/>
              </a:lnSpc>
              <a:spcBef>
                <a:spcPts val="1600"/>
              </a:spcBef>
              <a:spcAft>
                <a:spcPts val="0"/>
              </a:spcAft>
              <a:buClr>
                <a:schemeClr val="lt1"/>
              </a:buClr>
              <a:buSzPts val="1400"/>
              <a:buChar char="○"/>
              <a:defRPr>
                <a:solidFill>
                  <a:schemeClr val="lt1"/>
                </a:solidFill>
              </a:defRPr>
            </a:lvl8pPr>
            <a:lvl9pPr marL="4114800" lvl="8" indent="-317500" algn="l" rtl="0">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95" name="Google Shape;95;p2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6"/>
        <p:cNvGrpSpPr/>
        <p:nvPr/>
      </p:nvGrpSpPr>
      <p:grpSpPr>
        <a:xfrm>
          <a:off x="0" y="0"/>
          <a:ext cx="0" cy="0"/>
          <a:chOff x="0" y="0"/>
          <a:chExt cx="0" cy="0"/>
        </a:xfrm>
      </p:grpSpPr>
      <p:sp>
        <p:nvSpPr>
          <p:cNvPr id="97" name="Google Shape;9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98" name="Google Shape;98;p2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9"/>
        <p:cNvGrpSpPr/>
        <p:nvPr/>
      </p:nvGrpSpPr>
      <p:grpSpPr>
        <a:xfrm>
          <a:off x="0" y="0"/>
          <a:ext cx="0" cy="0"/>
          <a:chOff x="0" y="0"/>
          <a:chExt cx="0" cy="0"/>
        </a:xfrm>
      </p:grpSpPr>
      <p:sp>
        <p:nvSpPr>
          <p:cNvPr id="100" name="Google Shape;100;p23"/>
          <p:cNvSpPr txBox="1">
            <a:spLocks noGrp="1"/>
          </p:cNvSpPr>
          <p:nvPr>
            <p:ph type="title" hasCustomPrompt="1"/>
          </p:nvPr>
        </p:nvSpPr>
        <p:spPr>
          <a:xfrm>
            <a:off x="311700" y="1255275"/>
            <a:ext cx="8520600" cy="18906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01" name="Google Shape;101;p23"/>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02" name="Google Shape;102;p2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57" name="Google Shape;57;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58" name="Google Shape;58;p1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hyperlink" Target="http://illinoishealthmatters.org/wp-content/uploads/2015/06/NAMI-White-Paper-NAMI-Chicago-May-2015.pdf" TargetMode="External"/><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hyperlink" Target="https://www.jstor.org/stable/pdf/1602739.pdf?casa_token=iqvbGcIlqNAAAAAA:KbGddYDK0bDzZEDJqmLD9oj9GrrlN8A29Ls5fo4lBUr60qIGQWoLndmi6DP2r5IoxENpHbxOkJzNMKlxd3XmRtwTsl2qxeW6AQtdWB1ZUJG7joheRPp9" TargetMode="External"/><Relationship Id="rId4" Type="http://schemas.openxmlformats.org/officeDocument/2006/relationships/hyperlink" Target="https://www.nytimes.com/2018/12/18/us/gun-deaths.html" TargetMode="External"/><Relationship Id="rId5" Type="http://schemas.openxmlformats.org/officeDocument/2006/relationships/hyperlink" Target="https://www.jstor.org/stable/pdf/1602741.pdf?casa_token=OuzF221eN0EAAAAA:aPnu2rgAXhKu8IwIMb8nt5mnsvqqtXPS3ioeP0oIy4Guo8dLDfFiz8ShpdFkqG64VxhwD95OwjiNxVRyjcSluxA3n9IkpVVDYfZP_oznl9fRunEuu30v" TargetMode="External"/><Relationship Id="rId6" Type="http://schemas.openxmlformats.org/officeDocument/2006/relationships/hyperlink" Target="https://www.healthaffairs.org/doi/full/10.1377/hlthaff.12.4.7" TargetMode="External"/><Relationship Id="rId7" Type="http://schemas.openxmlformats.org/officeDocument/2006/relationships/hyperlink" Target="https://www.apha.org/~/media/files/pdf/factsheets/160317_gunviolencefs.ashx" TargetMode="External"/><Relationship Id="rId8" Type="http://schemas.openxmlformats.org/officeDocument/2006/relationships/hyperlink" Target="https://www.cdc.gov/nchs/pressroom/sosmap/firearm_mortality/firearm.htm" TargetMode="External"/><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hyperlink" Target="https://www.ncbi.nlm.nih.gov/pmc/articles/PMC5993413/" TargetMode="External"/><Relationship Id="rId4" Type="http://schemas.openxmlformats.org/officeDocument/2006/relationships/hyperlink" Target="https://www.theatlantic.com/health/archive/2018/02/gun-violence-public-health/553430/" TargetMode="External"/><Relationship Id="rId5" Type="http://schemas.openxmlformats.org/officeDocument/2006/relationships/hyperlink" Target="https://www.americanprogress.org/issues/guns-crime/reports/2016/03/09/132894/removing-barriers-and-reinvesting-in-public-health-research-on-gun-violence/" TargetMode="External"/><Relationship Id="rId6" Type="http://schemas.openxmlformats.org/officeDocument/2006/relationships/hyperlink" Target="https://www.vox.com/2016/6/15/11934246/gun-violence-america-questions" TargetMode="External"/><Relationship Id="rId7" Type="http://schemas.openxmlformats.org/officeDocument/2006/relationships/hyperlink" Target="http://news.unchealthcare.org/news/2018/january/majority-of-doctors-do-not-counsel-patients-about-firearm-violence" TargetMode="External"/><Relationship Id="rId8" Type="http://schemas.openxmlformats.org/officeDocument/2006/relationships/hyperlink" Target="https://www.ncbi.nlm.nih.gov/pmc/articles/PMC5784421/" TargetMode="External"/><Relationship Id="rId9" Type="http://schemas.openxmlformats.org/officeDocument/2006/relationships/hyperlink" Target="https://www.ncbi.nlm.nih.gov/pmc/articles/PMC4973106/" TargetMode="External"/><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https://www.law.cornell.edu/wex/second_amendment" TargetMode="External"/><Relationship Id="rId4" Type="http://schemas.openxmlformats.org/officeDocument/2006/relationships/hyperlink" Target="https://lawcenter.giffords.org/gun-laws/policy-areas/guns-in-public/open-carry/" TargetMode="External"/><Relationship Id="rId5" Type="http://schemas.openxmlformats.org/officeDocument/2006/relationships/hyperlink" Target="https://www.standard.co.uk/news/world/us-gun-control-laws-who-can-own-a-gun-how-do-americas-firearms-regulations-work-a3768231.html" TargetMode="External"/><Relationship Id="rId6" Type="http://schemas.openxmlformats.org/officeDocument/2006/relationships/hyperlink" Target="https://www.thoughtco.com/who-cannot-have-gund-in-america-4051068" TargetMode="External"/><Relationship Id="rId7" Type="http://schemas.openxmlformats.org/officeDocument/2006/relationships/hyperlink" Target="https://www.gunstocarry.com/federal-gun-laws/" TargetMode="External"/><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s://www.cfr.org/backgrounder/us-gun-policy-global-comparisons" TargetMode="External"/><Relationship Id="rId4" Type="http://schemas.openxmlformats.org/officeDocument/2006/relationships/hyperlink" Target="https://www.pbs.org/newshour/politics/gun-policy" TargetMode="External"/><Relationship Id="rId5" Type="http://schemas.openxmlformats.org/officeDocument/2006/relationships/hyperlink" Target="https://www.nytimes.com/interactive/2018/03/02/world/international-gun-laws.html" TargetMode="External"/><Relationship Id="rId6" Type="http://schemas.openxmlformats.org/officeDocument/2006/relationships/hyperlink" Target="https://www.thoughtco.com/who-cannot-have-gund-in-america-4051068" TargetMode="External"/><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annals.org/aim/fullarticle/2522436/yes-you-can-physicians-patients-firearms" TargetMode="External"/><Relationship Id="rId4" Type="http://schemas.openxmlformats.org/officeDocument/2006/relationships/hyperlink" Target="https://www.pbs.org/newshour/health/chicagos-gun-violence-crisis-also-mental-health-crisis" TargetMode="External"/><Relationship Id="rId5" Type="http://schemas.openxmlformats.org/officeDocument/2006/relationships/hyperlink" Target="https://www.preventioninstitute.org/focus-areas/preventing-violence-and-reducing-injury/preventing-violence-advocacy" TargetMode="External"/><Relationship Id="rId6" Type="http://schemas.openxmlformats.org/officeDocument/2006/relationships/hyperlink" Target="https://www.rand.org/blog/rand-review/2018/07/more-research-could-help-prevent-gun-violence-in-america.html" TargetMode="External"/><Relationship Id="rId7" Type="http://schemas.openxmlformats.org/officeDocument/2006/relationships/hyperlink" Target="https://injury.research.chop.edu/blog/posts/practical-solutions-preventing-youth-gun-violence%23.XEY6d7mI_IU" TargetMode="External"/><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5"/>
          <p:cNvSpPr txBox="1">
            <a:spLocks noGrp="1"/>
          </p:cNvSpPr>
          <p:nvPr>
            <p:ph type="ctrTitle"/>
          </p:nvPr>
        </p:nvSpPr>
        <p:spPr>
          <a:xfrm>
            <a:off x="671258" y="-14725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t>Negative Effects of Gun Violence on the Mental Health of Youth</a:t>
            </a:r>
            <a:endParaRPr sz="4000"/>
          </a:p>
        </p:txBody>
      </p:sp>
      <p:sp>
        <p:nvSpPr>
          <p:cNvPr id="110" name="Google Shape;110;p25"/>
          <p:cNvSpPr txBox="1">
            <a:spLocks noGrp="1"/>
          </p:cNvSpPr>
          <p:nvPr>
            <p:ph type="subTitle" idx="1"/>
          </p:nvPr>
        </p:nvSpPr>
        <p:spPr>
          <a:xfrm>
            <a:off x="599825" y="4338301"/>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Haneen Alaqrabawi, Katya Garashchenko, Mariyanthie Linaris, Marckenzie Jean-Baptiste, and Medhat Nan</a:t>
            </a:r>
            <a:endParaRPr/>
          </a:p>
        </p:txBody>
      </p:sp>
      <p:pic>
        <p:nvPicPr>
          <p:cNvPr id="111" name="Google Shape;111;p25"/>
          <p:cNvPicPr preferRelativeResize="0"/>
          <p:nvPr/>
        </p:nvPicPr>
        <p:blipFill>
          <a:blip r:embed="rId3">
            <a:alphaModFix/>
          </a:blip>
          <a:stretch>
            <a:fillRect/>
          </a:stretch>
        </p:blipFill>
        <p:spPr>
          <a:xfrm>
            <a:off x="2433975" y="1582850"/>
            <a:ext cx="4133198" cy="2755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311700" y="206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Buy a Gun in the United States</a:t>
            </a:r>
            <a:endParaRPr/>
          </a:p>
        </p:txBody>
      </p:sp>
      <p:sp>
        <p:nvSpPr>
          <p:cNvPr id="171" name="Google Shape;171;p34"/>
          <p:cNvSpPr txBox="1">
            <a:spLocks noGrp="1"/>
          </p:cNvSpPr>
          <p:nvPr>
            <p:ph type="body" idx="1"/>
          </p:nvPr>
        </p:nvSpPr>
        <p:spPr>
          <a:xfrm>
            <a:off x="311700" y="7792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u="sng">
                <a:solidFill>
                  <a:schemeClr val="accent5"/>
                </a:solidFill>
              </a:rPr>
              <a:t>Step 1</a:t>
            </a:r>
            <a:r>
              <a:rPr lang="en">
                <a:solidFill>
                  <a:schemeClr val="accent5"/>
                </a:solidFill>
              </a:rPr>
              <a:t>: Most states require you pass two background checks implemented by the store and instant state and federal background checks</a:t>
            </a:r>
            <a:endParaRPr>
              <a:solidFill>
                <a:schemeClr val="accent5"/>
              </a:solidFill>
            </a:endParaRPr>
          </a:p>
          <a:p>
            <a:pPr marL="457200" lvl="0" indent="-342900" algn="l" rtl="0">
              <a:spcBef>
                <a:spcPts val="0"/>
              </a:spcBef>
              <a:spcAft>
                <a:spcPts val="0"/>
              </a:spcAft>
              <a:buClr>
                <a:schemeClr val="accent5"/>
              </a:buClr>
              <a:buSzPts val="1800"/>
              <a:buChar char="●"/>
            </a:pPr>
            <a:r>
              <a:rPr lang="en" u="sng">
                <a:solidFill>
                  <a:schemeClr val="accent5"/>
                </a:solidFill>
              </a:rPr>
              <a:t>Step 2</a:t>
            </a:r>
            <a:r>
              <a:rPr lang="en">
                <a:solidFill>
                  <a:schemeClr val="accent5"/>
                </a:solidFill>
              </a:rPr>
              <a:t>: Buy the gun</a:t>
            </a:r>
            <a:endParaRPr>
              <a:solidFill>
                <a:schemeClr val="accent5"/>
              </a:solidFill>
            </a:endParaRPr>
          </a:p>
          <a:p>
            <a:pPr marL="0" lvl="0" indent="0" algn="l" rtl="0">
              <a:spcBef>
                <a:spcPts val="1600"/>
              </a:spcBef>
              <a:spcAft>
                <a:spcPts val="0"/>
              </a:spcAft>
              <a:buNone/>
            </a:pPr>
            <a:endParaRPr sz="800">
              <a:solidFill>
                <a:schemeClr val="accent5"/>
              </a:solidFill>
            </a:endParaRPr>
          </a:p>
          <a:p>
            <a:pPr marL="457200" lvl="0" indent="-342900" algn="l" rtl="0">
              <a:spcBef>
                <a:spcPts val="1600"/>
              </a:spcBef>
              <a:spcAft>
                <a:spcPts val="0"/>
              </a:spcAft>
              <a:buClr>
                <a:schemeClr val="accent5"/>
              </a:buClr>
              <a:buSzPts val="1800"/>
              <a:buChar char="●"/>
            </a:pPr>
            <a:r>
              <a:rPr lang="en">
                <a:solidFill>
                  <a:schemeClr val="accent5"/>
                </a:solidFill>
              </a:rPr>
              <a:t>States that require permits have waiting periods between the background check and purchase</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Others states do not require private sellers to conduct any form of background checks</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Guns can be purchased in independent gun stores or at Walmart</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Semi-automatic weapons can be bought relatively easily, but automatic weapon purchase is more restricted for civilians</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High capacity magazine sales are also restricted</a:t>
            </a:r>
            <a:endParaRPr>
              <a:solidFill>
                <a:schemeClr val="accent5"/>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Comparing Policies in the United States to Other Countries</a:t>
            </a:r>
            <a:endParaRPr/>
          </a:p>
        </p:txBody>
      </p:sp>
      <p:sp>
        <p:nvSpPr>
          <p:cNvPr id="177" name="Google Shape;177;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a:solidFill>
                  <a:schemeClr val="accent5"/>
                </a:solidFill>
              </a:rPr>
              <a:t>The United States represents 5% of the world’s population, but represents 35-50% of the world’s civilian gun ownership</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Ranks first in firearms per capita world-wide</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The firearm homicide is highest in the United States compared to the rest of the world’s most developed nations</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Let’s compare:</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Canada</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Australia</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Israel</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United Kingdom</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Norway</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Japan</a:t>
            </a:r>
            <a:endParaRPr>
              <a:solidFill>
                <a:schemeClr val="accent5"/>
              </a:solidFill>
            </a:endParaRPr>
          </a:p>
          <a:p>
            <a:pPr marL="0" lvl="0" indent="0" algn="l" rtl="0">
              <a:spcBef>
                <a:spcPts val="1600"/>
              </a:spcBef>
              <a:spcAft>
                <a:spcPts val="16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Gun Policies in Canada</a:t>
            </a:r>
            <a:endParaRPr/>
          </a:p>
        </p:txBody>
      </p:sp>
      <p:sp>
        <p:nvSpPr>
          <p:cNvPr id="192" name="Google Shape;192;p38"/>
          <p:cNvSpPr txBox="1">
            <a:spLocks noGrp="1"/>
          </p:cNvSpPr>
          <p:nvPr>
            <p:ph type="body" idx="1"/>
          </p:nvPr>
        </p:nvSpPr>
        <p:spPr>
          <a:xfrm>
            <a:off x="77600" y="1391050"/>
            <a:ext cx="5233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a:solidFill>
                  <a:schemeClr val="accent5"/>
                </a:solidFill>
              </a:rPr>
              <a:t>3 classes of firearms: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Unrestricted (rifles and shotguns)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Restricted (handguns and semi-automatic weapons)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Prohibited (automatic weapons)</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Policies: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More detailed background checks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28-day waiting period between license and purchase</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Mandatory safety training courses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Ban on large capacity magazines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Bans on military-style weapons and ammunition</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Turning Point: 1989 Montreal Mass Shooting</a:t>
            </a:r>
            <a:endParaRPr>
              <a:solidFill>
                <a:schemeClr val="accent5"/>
              </a:solidFill>
            </a:endParaRPr>
          </a:p>
        </p:txBody>
      </p:sp>
      <p:pic>
        <p:nvPicPr>
          <p:cNvPr id="193" name="Google Shape;193;p38"/>
          <p:cNvPicPr preferRelativeResize="0"/>
          <p:nvPr/>
        </p:nvPicPr>
        <p:blipFill>
          <a:blip r:embed="rId3">
            <a:alphaModFix/>
          </a:blip>
          <a:stretch>
            <a:fillRect/>
          </a:stretch>
        </p:blipFill>
        <p:spPr>
          <a:xfrm>
            <a:off x="5233200" y="1753251"/>
            <a:ext cx="3777900" cy="22465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Gun Policies in Australia</a:t>
            </a:r>
            <a:endParaRPr/>
          </a:p>
        </p:txBody>
      </p:sp>
      <p:sp>
        <p:nvSpPr>
          <p:cNvPr id="199" name="Google Shape;199;p39"/>
          <p:cNvSpPr txBox="1">
            <a:spLocks noGrp="1"/>
          </p:cNvSpPr>
          <p:nvPr>
            <p:ph type="body" idx="1"/>
          </p:nvPr>
        </p:nvSpPr>
        <p:spPr>
          <a:xfrm>
            <a:off x="0" y="1349925"/>
            <a:ext cx="4797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a:solidFill>
                  <a:schemeClr val="accent5"/>
                </a:solidFill>
              </a:rPr>
              <a:t>National Agreement on Firearms nearly prohibits semi-automatic and automatic firearms</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Mandated licensing and registration of all guns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Licenses must demonstrate genuine need</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Mandatory firearm safety course</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Gun buy-back program</a:t>
            </a:r>
            <a:endParaRPr>
              <a:solidFill>
                <a:schemeClr val="accent5"/>
              </a:solidFill>
            </a:endParaRPr>
          </a:p>
          <a:p>
            <a:pPr marL="457200" lvl="0" indent="-342900" algn="l" rtl="0">
              <a:spcBef>
                <a:spcPts val="0"/>
              </a:spcBef>
              <a:spcAft>
                <a:spcPts val="0"/>
              </a:spcAft>
              <a:buSzPts val="1800"/>
              <a:buChar char="●"/>
            </a:pPr>
            <a:r>
              <a:rPr lang="en"/>
              <a:t>Turning Point: 1996 Port Arthur Massacre</a:t>
            </a:r>
            <a:endParaRPr/>
          </a:p>
          <a:p>
            <a:pPr marL="0" lvl="0" indent="0" algn="l" rtl="0">
              <a:spcBef>
                <a:spcPts val="1600"/>
              </a:spcBef>
              <a:spcAft>
                <a:spcPts val="1600"/>
              </a:spcAft>
              <a:buNone/>
            </a:pPr>
            <a:endParaRPr/>
          </a:p>
        </p:txBody>
      </p:sp>
      <p:pic>
        <p:nvPicPr>
          <p:cNvPr id="200" name="Google Shape;200;p39"/>
          <p:cNvPicPr preferRelativeResize="0"/>
          <p:nvPr/>
        </p:nvPicPr>
        <p:blipFill>
          <a:blip r:embed="rId3">
            <a:alphaModFix/>
          </a:blip>
          <a:stretch>
            <a:fillRect/>
          </a:stretch>
        </p:blipFill>
        <p:spPr>
          <a:xfrm>
            <a:off x="4967225" y="1619075"/>
            <a:ext cx="4015824" cy="2388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Gun Policies in Israel</a:t>
            </a:r>
            <a:endParaRPr/>
          </a:p>
        </p:txBody>
      </p:sp>
      <p:sp>
        <p:nvSpPr>
          <p:cNvPr id="206" name="Google Shape;206;p40"/>
          <p:cNvSpPr txBox="1">
            <a:spLocks noGrp="1"/>
          </p:cNvSpPr>
          <p:nvPr>
            <p:ph type="body" idx="1"/>
          </p:nvPr>
        </p:nvSpPr>
        <p:spPr>
          <a:xfrm>
            <a:off x="0" y="1409150"/>
            <a:ext cx="4861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a:solidFill>
                  <a:schemeClr val="accent5"/>
                </a:solidFill>
              </a:rPr>
              <a:t>Compulsory military service (2-3 years)</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Psychological testing</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Mandatory weapons training</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Ban on assault weapons for civilians</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All guns must be licensed and registered</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Strict requirements:</a:t>
            </a:r>
            <a:endParaRPr>
              <a:solidFill>
                <a:schemeClr val="accent5"/>
              </a:solidFill>
            </a:endParaRPr>
          </a:p>
          <a:p>
            <a:pPr marL="1371600" lvl="2" indent="-317500" algn="l" rtl="0">
              <a:spcBef>
                <a:spcPts val="0"/>
              </a:spcBef>
              <a:spcAft>
                <a:spcPts val="0"/>
              </a:spcAft>
              <a:buClr>
                <a:schemeClr val="accent5"/>
              </a:buClr>
              <a:buSzPts val="1400"/>
              <a:buChar char="■"/>
            </a:pPr>
            <a:r>
              <a:rPr lang="en">
                <a:solidFill>
                  <a:schemeClr val="accent5"/>
                </a:solidFill>
              </a:rPr>
              <a:t>Israeli citizen/permanent resident</a:t>
            </a:r>
            <a:endParaRPr>
              <a:solidFill>
                <a:schemeClr val="accent5"/>
              </a:solidFill>
            </a:endParaRPr>
          </a:p>
          <a:p>
            <a:pPr marL="1371600" lvl="2" indent="-317500" algn="l" rtl="0">
              <a:spcBef>
                <a:spcPts val="0"/>
              </a:spcBef>
              <a:spcAft>
                <a:spcPts val="0"/>
              </a:spcAft>
              <a:buClr>
                <a:schemeClr val="accent5"/>
              </a:buClr>
              <a:buSzPts val="1400"/>
              <a:buChar char="■"/>
            </a:pPr>
            <a:r>
              <a:rPr lang="en">
                <a:solidFill>
                  <a:schemeClr val="accent5"/>
                </a:solidFill>
              </a:rPr>
              <a:t>Speak Hebrew</a:t>
            </a:r>
            <a:endParaRPr>
              <a:solidFill>
                <a:schemeClr val="accent5"/>
              </a:solidFill>
            </a:endParaRPr>
          </a:p>
          <a:p>
            <a:pPr marL="1371600" lvl="2" indent="-317500" algn="l" rtl="0">
              <a:spcBef>
                <a:spcPts val="0"/>
              </a:spcBef>
              <a:spcAft>
                <a:spcPts val="0"/>
              </a:spcAft>
              <a:buClr>
                <a:schemeClr val="accent5"/>
              </a:buClr>
              <a:buSzPts val="1400"/>
              <a:buChar char="■"/>
            </a:pPr>
            <a:r>
              <a:rPr lang="en">
                <a:solidFill>
                  <a:schemeClr val="accent5"/>
                </a:solidFill>
              </a:rPr>
              <a:t>At least 21 years old</a:t>
            </a:r>
            <a:endParaRPr>
              <a:solidFill>
                <a:schemeClr val="accent5"/>
              </a:solidFill>
            </a:endParaRPr>
          </a:p>
          <a:p>
            <a:pPr marL="1371600" lvl="2" indent="-317500" algn="l" rtl="0">
              <a:spcBef>
                <a:spcPts val="0"/>
              </a:spcBef>
              <a:spcAft>
                <a:spcPts val="0"/>
              </a:spcAft>
              <a:buClr>
                <a:schemeClr val="accent5"/>
              </a:buClr>
              <a:buSzPts val="1400"/>
              <a:buChar char="■"/>
            </a:pPr>
            <a:r>
              <a:rPr lang="en">
                <a:solidFill>
                  <a:schemeClr val="accent5"/>
                </a:solidFill>
              </a:rPr>
              <a:t>Genuine cause</a:t>
            </a:r>
            <a:endParaRPr>
              <a:solidFill>
                <a:schemeClr val="accent5"/>
              </a:solidFill>
            </a:endParaRPr>
          </a:p>
        </p:txBody>
      </p:sp>
      <p:pic>
        <p:nvPicPr>
          <p:cNvPr id="207" name="Google Shape;207;p40"/>
          <p:cNvPicPr preferRelativeResize="0"/>
          <p:nvPr/>
        </p:nvPicPr>
        <p:blipFill>
          <a:blip r:embed="rId3">
            <a:alphaModFix/>
          </a:blip>
          <a:stretch>
            <a:fillRect/>
          </a:stretch>
        </p:blipFill>
        <p:spPr>
          <a:xfrm>
            <a:off x="4861200" y="1712287"/>
            <a:ext cx="4161174" cy="2474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Gun Policies in the United Kingdom</a:t>
            </a:r>
            <a:endParaRPr/>
          </a:p>
        </p:txBody>
      </p:sp>
      <p:sp>
        <p:nvSpPr>
          <p:cNvPr id="213" name="Google Shape;213;p41"/>
          <p:cNvSpPr txBox="1">
            <a:spLocks noGrp="1"/>
          </p:cNvSpPr>
          <p:nvPr>
            <p:ph type="body" idx="1"/>
          </p:nvPr>
        </p:nvSpPr>
        <p:spPr>
          <a:xfrm>
            <a:off x="0" y="1770425"/>
            <a:ext cx="4788000" cy="3428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a:solidFill>
                  <a:schemeClr val="accent5"/>
                </a:solidFill>
              </a:rPr>
              <a:t>Firearm (Amendment) Act</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Banned semi-automatic and automatic rifles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Increased registration for other firearms</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Handguns mostly banned</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Gun buy-back program</a:t>
            </a:r>
            <a:endParaRPr>
              <a:solidFill>
                <a:schemeClr val="accent5"/>
              </a:solidFill>
            </a:endParaRPr>
          </a:p>
          <a:p>
            <a:pPr marL="457200" lvl="0" indent="-342900" algn="l" rtl="0">
              <a:spcBef>
                <a:spcPts val="0"/>
              </a:spcBef>
              <a:spcAft>
                <a:spcPts val="0"/>
              </a:spcAft>
              <a:buSzPts val="1800"/>
              <a:buChar char="●"/>
            </a:pPr>
            <a:r>
              <a:rPr lang="en"/>
              <a:t>Turning Points: 1987 Hungerford Massacre and 1996 Dunblane Massacre</a:t>
            </a:r>
            <a:endParaRPr/>
          </a:p>
        </p:txBody>
      </p:sp>
      <p:pic>
        <p:nvPicPr>
          <p:cNvPr id="214" name="Google Shape;214;p41"/>
          <p:cNvPicPr preferRelativeResize="0"/>
          <p:nvPr/>
        </p:nvPicPr>
        <p:blipFill>
          <a:blip r:embed="rId3">
            <a:alphaModFix/>
          </a:blip>
          <a:stretch>
            <a:fillRect/>
          </a:stretch>
        </p:blipFill>
        <p:spPr>
          <a:xfrm>
            <a:off x="4788150" y="1598725"/>
            <a:ext cx="4244226" cy="2523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Gun Policies in Norway</a:t>
            </a:r>
            <a:endParaRPr/>
          </a:p>
        </p:txBody>
      </p:sp>
      <p:sp>
        <p:nvSpPr>
          <p:cNvPr id="220" name="Google Shape;220;p42"/>
          <p:cNvSpPr txBox="1">
            <a:spLocks noGrp="1"/>
          </p:cNvSpPr>
          <p:nvPr>
            <p:ph type="body" idx="1"/>
          </p:nvPr>
        </p:nvSpPr>
        <p:spPr>
          <a:xfrm>
            <a:off x="144100" y="1860100"/>
            <a:ext cx="4846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a:solidFill>
                  <a:schemeClr val="accent5"/>
                </a:solidFill>
              </a:rPr>
              <a:t>Valid reason for gun ownership</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Most police officers do not carry guns</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Automatic weapons prohibited</a:t>
            </a:r>
            <a:endParaRPr>
              <a:solidFill>
                <a:schemeClr val="accent5"/>
              </a:solidFill>
            </a:endParaRPr>
          </a:p>
          <a:p>
            <a:pPr marL="457200" lvl="0" indent="-342900" algn="l" rtl="0">
              <a:spcBef>
                <a:spcPts val="0"/>
              </a:spcBef>
              <a:spcAft>
                <a:spcPts val="0"/>
              </a:spcAft>
              <a:buSzPts val="1800"/>
              <a:buChar char="●"/>
            </a:pPr>
            <a:r>
              <a:rPr lang="en"/>
              <a:t>Turning Point: 2011 Oslo Massacre</a:t>
            </a:r>
            <a:endParaRPr/>
          </a:p>
        </p:txBody>
      </p:sp>
      <p:pic>
        <p:nvPicPr>
          <p:cNvPr id="221" name="Google Shape;221;p42"/>
          <p:cNvPicPr preferRelativeResize="0"/>
          <p:nvPr/>
        </p:nvPicPr>
        <p:blipFill>
          <a:blip r:embed="rId3">
            <a:alphaModFix/>
          </a:blip>
          <a:stretch>
            <a:fillRect/>
          </a:stretch>
        </p:blipFill>
        <p:spPr>
          <a:xfrm>
            <a:off x="4846875" y="1555450"/>
            <a:ext cx="4174374" cy="2482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Gun Policies in Japan</a:t>
            </a:r>
            <a:endParaRPr/>
          </a:p>
        </p:txBody>
      </p:sp>
      <p:sp>
        <p:nvSpPr>
          <p:cNvPr id="227" name="Google Shape;227;p43"/>
          <p:cNvSpPr txBox="1">
            <a:spLocks noGrp="1"/>
          </p:cNvSpPr>
          <p:nvPr>
            <p:ph type="body" idx="1"/>
          </p:nvPr>
        </p:nvSpPr>
        <p:spPr>
          <a:xfrm>
            <a:off x="0" y="1017725"/>
            <a:ext cx="47757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a:solidFill>
                  <a:schemeClr val="accent5"/>
                </a:solidFill>
              </a:rPr>
              <a:t>Firearm and Sword Law</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All firearms except shotguns, air guns, and guns with specific industrial and research purposes are prohibited</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Mandatory weapons training</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Written test</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Mental evaluation</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Drug test</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Detailed background check</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Must inform government how and where weapons and ammunition are stored</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Annual firearms inspection</a:t>
            </a:r>
            <a:endParaRPr>
              <a:solidFill>
                <a:schemeClr val="accent5"/>
              </a:solidFill>
            </a:endParaRPr>
          </a:p>
          <a:p>
            <a:pPr marL="457200" lvl="0" indent="-342900" algn="l" rtl="0">
              <a:spcBef>
                <a:spcPts val="0"/>
              </a:spcBef>
              <a:spcAft>
                <a:spcPts val="0"/>
              </a:spcAft>
              <a:buSzPts val="1800"/>
              <a:buChar char="●"/>
            </a:pPr>
            <a:r>
              <a:rPr lang="en"/>
              <a:t>Turning Point: World War II?</a:t>
            </a:r>
            <a:endParaRPr/>
          </a:p>
        </p:txBody>
      </p:sp>
      <p:pic>
        <p:nvPicPr>
          <p:cNvPr id="228" name="Google Shape;228;p43"/>
          <p:cNvPicPr preferRelativeResize="0"/>
          <p:nvPr/>
        </p:nvPicPr>
        <p:blipFill>
          <a:blip r:embed="rId3">
            <a:alphaModFix/>
          </a:blip>
          <a:stretch>
            <a:fillRect/>
          </a:stretch>
        </p:blipFill>
        <p:spPr>
          <a:xfrm>
            <a:off x="4775700" y="1891100"/>
            <a:ext cx="4276425" cy="2543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Gun Use in America- Some Statistics  </a:t>
            </a:r>
            <a:endParaRPr/>
          </a:p>
        </p:txBody>
      </p:sp>
      <p:sp>
        <p:nvSpPr>
          <p:cNvPr id="117" name="Google Shape;117;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ctr" rtl="0">
              <a:spcBef>
                <a:spcPts val="0"/>
              </a:spcBef>
              <a:spcAft>
                <a:spcPts val="0"/>
              </a:spcAft>
              <a:buClr>
                <a:schemeClr val="accent5"/>
              </a:buClr>
              <a:buSzPts val="1800"/>
              <a:buChar char="●"/>
            </a:pPr>
            <a:r>
              <a:rPr lang="en">
                <a:solidFill>
                  <a:schemeClr val="accent5"/>
                </a:solidFill>
              </a:rPr>
              <a:t>Nearly 40,000 people have died from gun violence in America in 2017 alone, the largest yearly rate in 50 years (Mervosh, 2018).</a:t>
            </a:r>
            <a:endParaRPr>
              <a:solidFill>
                <a:schemeClr val="accent5"/>
              </a:solidFill>
            </a:endParaRPr>
          </a:p>
          <a:p>
            <a:pPr marL="457200" lvl="0" indent="-342900" algn="ctr" rtl="0">
              <a:spcBef>
                <a:spcPts val="0"/>
              </a:spcBef>
              <a:spcAft>
                <a:spcPts val="0"/>
              </a:spcAft>
              <a:buClr>
                <a:schemeClr val="accent5"/>
              </a:buClr>
              <a:buSzPts val="1800"/>
              <a:buChar char="●"/>
            </a:pPr>
            <a:r>
              <a:rPr lang="en">
                <a:solidFill>
                  <a:schemeClr val="accent5"/>
                </a:solidFill>
              </a:rPr>
              <a:t>Three-in-ten American adults say they currently own a gun.</a:t>
            </a:r>
            <a:endParaRPr>
              <a:solidFill>
                <a:schemeClr val="accent5"/>
              </a:solidFill>
            </a:endParaRPr>
          </a:p>
          <a:p>
            <a:pPr marL="457200" lvl="0" indent="-342900" algn="ctr" rtl="0">
              <a:spcBef>
                <a:spcPts val="0"/>
              </a:spcBef>
              <a:spcAft>
                <a:spcPts val="0"/>
              </a:spcAft>
              <a:buClr>
                <a:schemeClr val="accent5"/>
              </a:buClr>
              <a:buSzPts val="1800"/>
              <a:buChar char="●"/>
            </a:pPr>
            <a:r>
              <a:rPr lang="en">
                <a:solidFill>
                  <a:schemeClr val="accent5"/>
                </a:solidFill>
              </a:rPr>
              <a:t>For many adults who own guns, exposure to guns happened at an early age. About two-thirds of current gun owners (67%) say there were guns in their household growing up.</a:t>
            </a:r>
            <a:endParaRPr>
              <a:solidFill>
                <a:schemeClr val="accent5"/>
              </a:solidFill>
            </a:endParaRPr>
          </a:p>
          <a:p>
            <a:pPr marL="457200" lvl="0" indent="0" algn="ctr" rtl="0">
              <a:spcBef>
                <a:spcPts val="1600"/>
              </a:spcBef>
              <a:spcAft>
                <a:spcPts val="0"/>
              </a:spcAft>
              <a:buNone/>
            </a:pPr>
            <a:endParaRPr/>
          </a:p>
          <a:p>
            <a:pPr marL="45720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18" name="Google Shape;118;p26"/>
          <p:cNvPicPr preferRelativeResize="0"/>
          <p:nvPr/>
        </p:nvPicPr>
        <p:blipFill>
          <a:blip r:embed="rId3">
            <a:alphaModFix/>
          </a:blip>
          <a:stretch>
            <a:fillRect/>
          </a:stretch>
        </p:blipFill>
        <p:spPr>
          <a:xfrm>
            <a:off x="2718750" y="3210525"/>
            <a:ext cx="3706476" cy="18532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4"/>
          <p:cNvSpPr txBox="1">
            <a:spLocks noGrp="1"/>
          </p:cNvSpPr>
          <p:nvPr>
            <p:ph type="body" idx="1"/>
          </p:nvPr>
        </p:nvSpPr>
        <p:spPr>
          <a:xfrm>
            <a:off x="311700" y="92050"/>
            <a:ext cx="8520600" cy="447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latin typeface="Oswald"/>
                <a:ea typeface="Oswald"/>
                <a:cs typeface="Oswald"/>
                <a:sym typeface="Oswald"/>
              </a:rPr>
              <a:t>           Barriers to Solutions for Gun Violence </a:t>
            </a:r>
            <a:endParaRPr sz="3600">
              <a:solidFill>
                <a:srgbClr val="FFFFFF"/>
              </a:solidFill>
              <a:latin typeface="Oswald"/>
              <a:ea typeface="Oswald"/>
              <a:cs typeface="Oswald"/>
              <a:sym typeface="Oswald"/>
            </a:endParaRPr>
          </a:p>
          <a:p>
            <a:pPr marL="0" lvl="0" indent="0" algn="l" rtl="0">
              <a:spcBef>
                <a:spcPts val="1600"/>
              </a:spcBef>
              <a:spcAft>
                <a:spcPts val="1600"/>
              </a:spcAft>
              <a:buNone/>
            </a:pPr>
            <a:r>
              <a:rPr lang="en" sz="3600">
                <a:solidFill>
                  <a:srgbClr val="FFFFFF"/>
                </a:solidFill>
                <a:latin typeface="Oswald"/>
                <a:ea typeface="Oswald"/>
                <a:cs typeface="Oswald"/>
                <a:sym typeface="Oswald"/>
              </a:rPr>
              <a:t>                on the Mental Health of Youth</a:t>
            </a:r>
            <a:endParaRPr sz="3600">
              <a:solidFill>
                <a:srgbClr val="FFFFFF"/>
              </a:solidFill>
              <a:latin typeface="Oswald"/>
              <a:ea typeface="Oswald"/>
              <a:cs typeface="Oswald"/>
              <a:sym typeface="Oswald"/>
            </a:endParaRPr>
          </a:p>
        </p:txBody>
      </p:sp>
      <p:pic>
        <p:nvPicPr>
          <p:cNvPr id="234" name="Google Shape;234;p44" descr="Image result for barrier to mental health"/>
          <p:cNvPicPr preferRelativeResize="0"/>
          <p:nvPr/>
        </p:nvPicPr>
        <p:blipFill>
          <a:blip r:embed="rId3">
            <a:alphaModFix/>
          </a:blip>
          <a:stretch>
            <a:fillRect/>
          </a:stretch>
        </p:blipFill>
        <p:spPr>
          <a:xfrm>
            <a:off x="2151750" y="1749025"/>
            <a:ext cx="4729275" cy="2770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Lack of Funding for Gun Violence Research</a:t>
            </a:r>
            <a:endParaRPr/>
          </a:p>
        </p:txBody>
      </p:sp>
      <p:sp>
        <p:nvSpPr>
          <p:cNvPr id="240" name="Google Shape;240;p45"/>
          <p:cNvSpPr txBox="1">
            <a:spLocks noGrp="1"/>
          </p:cNvSpPr>
          <p:nvPr>
            <p:ph type="body" idx="1"/>
          </p:nvPr>
        </p:nvSpPr>
        <p:spPr>
          <a:xfrm>
            <a:off x="454575" y="1098900"/>
            <a:ext cx="8520600" cy="3839700"/>
          </a:xfrm>
          <a:prstGeom prst="rect">
            <a:avLst/>
          </a:prstGeom>
        </p:spPr>
        <p:txBody>
          <a:bodyPr spcFirstLastPara="1" wrap="square" lIns="91425" tIns="91425" rIns="91425" bIns="91425" anchor="t" anchorCtr="0">
            <a:noAutofit/>
          </a:bodyPr>
          <a:lstStyle/>
          <a:p>
            <a:pPr marL="0" lvl="0" indent="0" algn="l" rtl="0">
              <a:lnSpc>
                <a:spcPct val="100000"/>
              </a:lnSpc>
              <a:spcBef>
                <a:spcPts val="400"/>
              </a:spcBef>
              <a:spcAft>
                <a:spcPts val="0"/>
              </a:spcAft>
              <a:buNone/>
            </a:pPr>
            <a:r>
              <a:rPr lang="en" u="sng">
                <a:solidFill>
                  <a:schemeClr val="accent5"/>
                </a:solidFill>
              </a:rPr>
              <a:t>The 1996 Dickey Amendment- </a:t>
            </a:r>
            <a:r>
              <a:rPr lang="en">
                <a:solidFill>
                  <a:schemeClr val="accent5"/>
                </a:solidFill>
              </a:rPr>
              <a:t>prohibited the Centers for Disease Control(CDC) from using its funds to support research that could be </a:t>
            </a:r>
            <a:r>
              <a:rPr lang="en" i="1">
                <a:solidFill>
                  <a:schemeClr val="accent5"/>
                </a:solidFill>
              </a:rPr>
              <a:t>perceived as advocating for gun control.</a:t>
            </a:r>
            <a:endParaRPr i="1">
              <a:solidFill>
                <a:schemeClr val="accent5"/>
              </a:solidFill>
            </a:endParaRPr>
          </a:p>
          <a:p>
            <a:pPr marL="914400" lvl="0" indent="0" algn="just" rtl="0">
              <a:lnSpc>
                <a:spcPct val="100000"/>
              </a:lnSpc>
              <a:spcBef>
                <a:spcPts val="400"/>
              </a:spcBef>
              <a:spcAft>
                <a:spcPts val="0"/>
              </a:spcAft>
              <a:buNone/>
            </a:pPr>
            <a:r>
              <a:rPr lang="en">
                <a:solidFill>
                  <a:schemeClr val="accent5"/>
                </a:solidFill>
              </a:rPr>
              <a:t>– It was supported by the National Rifle Association(NRA) because they believed gun research was politically motivated and supporting anti-gun policy</a:t>
            </a:r>
            <a:endParaRPr>
              <a:solidFill>
                <a:schemeClr val="accent5"/>
              </a:solidFill>
            </a:endParaRPr>
          </a:p>
          <a:p>
            <a:pPr marL="914400" lvl="0" indent="0" algn="just" rtl="0">
              <a:lnSpc>
                <a:spcPct val="100000"/>
              </a:lnSpc>
              <a:spcBef>
                <a:spcPts val="400"/>
              </a:spcBef>
              <a:spcAft>
                <a:spcPts val="0"/>
              </a:spcAft>
              <a:buNone/>
            </a:pPr>
            <a:endParaRPr>
              <a:solidFill>
                <a:schemeClr val="accent5"/>
              </a:solidFill>
            </a:endParaRPr>
          </a:p>
          <a:p>
            <a:pPr marL="0" lvl="0" indent="0" algn="l" rtl="0">
              <a:lnSpc>
                <a:spcPct val="100000"/>
              </a:lnSpc>
              <a:spcBef>
                <a:spcPts val="400"/>
              </a:spcBef>
              <a:spcAft>
                <a:spcPts val="0"/>
              </a:spcAft>
              <a:buNone/>
            </a:pPr>
            <a:r>
              <a:rPr lang="en">
                <a:solidFill>
                  <a:schemeClr val="accent5"/>
                </a:solidFill>
              </a:rPr>
              <a:t>Later, similar restrictions were also extended to the National Institute of Health(NHI)</a:t>
            </a:r>
            <a:endParaRPr>
              <a:solidFill>
                <a:schemeClr val="accent5"/>
              </a:solidFill>
            </a:endParaRPr>
          </a:p>
          <a:p>
            <a:pPr marL="0" lvl="0" indent="0" algn="l" rtl="0">
              <a:lnSpc>
                <a:spcPct val="100000"/>
              </a:lnSpc>
              <a:spcBef>
                <a:spcPts val="400"/>
              </a:spcBef>
              <a:spcAft>
                <a:spcPts val="0"/>
              </a:spcAft>
              <a:buNone/>
            </a:pPr>
            <a:endParaRPr>
              <a:solidFill>
                <a:schemeClr val="accent5"/>
              </a:solidFill>
            </a:endParaRPr>
          </a:p>
          <a:p>
            <a:pPr marL="0" lvl="0" indent="0" algn="l" rtl="0">
              <a:lnSpc>
                <a:spcPct val="100000"/>
              </a:lnSpc>
              <a:spcBef>
                <a:spcPts val="400"/>
              </a:spcBef>
              <a:spcAft>
                <a:spcPts val="0"/>
              </a:spcAft>
              <a:buNone/>
            </a:pPr>
            <a:r>
              <a:rPr lang="en">
                <a:solidFill>
                  <a:schemeClr val="accent5"/>
                </a:solidFill>
              </a:rPr>
              <a:t>This Amendment had drastic effects on the amount and quality of gun violence research that would occur after 1996</a:t>
            </a:r>
            <a:endParaRPr>
              <a:solidFill>
                <a:schemeClr val="accent5"/>
              </a:solidFill>
            </a:endParaRPr>
          </a:p>
          <a:p>
            <a:pPr marL="457200" lvl="0" indent="0" algn="l" rtl="0">
              <a:lnSpc>
                <a:spcPct val="100000"/>
              </a:lnSpc>
              <a:spcBef>
                <a:spcPts val="0"/>
              </a:spcBef>
              <a:spcAft>
                <a:spcPts val="0"/>
              </a:spcAft>
              <a:buNone/>
            </a:pPr>
            <a:endParaRPr sz="1400"/>
          </a:p>
          <a:p>
            <a:pPr marL="0" lvl="0" indent="0" algn="l" rtl="0">
              <a:spcBef>
                <a:spcPts val="1600"/>
              </a:spcBef>
              <a:spcAft>
                <a:spcPts val="0"/>
              </a:spcAft>
              <a:buNone/>
            </a:pPr>
            <a:endParaRPr/>
          </a:p>
          <a:p>
            <a:pPr marL="0" lvl="0" indent="0" algn="l" rtl="0">
              <a:spcBef>
                <a:spcPts val="1600"/>
              </a:spcBef>
              <a:spcAft>
                <a:spcPts val="0"/>
              </a:spcAft>
              <a:buNone/>
            </a:pPr>
            <a:endParaRPr/>
          </a:p>
          <a:p>
            <a:pPr marL="457200" lvl="0" indent="0" algn="ctr" rtl="0">
              <a:spcBef>
                <a:spcPts val="1600"/>
              </a:spcBef>
              <a:spcAft>
                <a:spcPts val="16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6"/>
          <p:cNvSpPr txBox="1">
            <a:spLocks noGrp="1"/>
          </p:cNvSpPr>
          <p:nvPr>
            <p:ph type="title"/>
          </p:nvPr>
        </p:nvSpPr>
        <p:spPr>
          <a:xfrm>
            <a:off x="126475" y="206100"/>
            <a:ext cx="8705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Reduced gun violence research as a </a:t>
            </a:r>
            <a:endParaRPr sz="2400"/>
          </a:p>
          <a:p>
            <a:pPr marL="0" lvl="0" indent="0" algn="l" rtl="0">
              <a:spcBef>
                <a:spcPts val="0"/>
              </a:spcBef>
              <a:spcAft>
                <a:spcPts val="0"/>
              </a:spcAft>
              <a:buNone/>
            </a:pPr>
            <a:r>
              <a:rPr lang="en" sz="2400"/>
              <a:t>result of 1996 Dickey Amendment</a:t>
            </a:r>
            <a:endParaRPr sz="2400"/>
          </a:p>
        </p:txBody>
      </p:sp>
      <p:sp>
        <p:nvSpPr>
          <p:cNvPr id="246" name="Google Shape;246;p46"/>
          <p:cNvSpPr txBox="1">
            <a:spLocks noGrp="1"/>
          </p:cNvSpPr>
          <p:nvPr>
            <p:ph type="body" idx="1"/>
          </p:nvPr>
        </p:nvSpPr>
        <p:spPr>
          <a:xfrm>
            <a:off x="0" y="1062050"/>
            <a:ext cx="5663400" cy="39009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Clr>
                <a:srgbClr val="000000"/>
              </a:buClr>
              <a:buSzPts val="1100"/>
              <a:buFont typeface="Arial"/>
              <a:buNone/>
            </a:pPr>
            <a:r>
              <a:rPr lang="en" sz="1600">
                <a:solidFill>
                  <a:schemeClr val="accent5"/>
                </a:solidFill>
              </a:rPr>
              <a:t>CDC funding for research relating to firearms stopped.</a:t>
            </a:r>
            <a:endParaRPr sz="1600">
              <a:solidFill>
                <a:schemeClr val="accent5"/>
              </a:solidFill>
            </a:endParaRPr>
          </a:p>
          <a:p>
            <a:pPr marL="0" lvl="0" indent="0" algn="l" rtl="0">
              <a:spcBef>
                <a:spcPts val="500"/>
              </a:spcBef>
              <a:spcAft>
                <a:spcPts val="0"/>
              </a:spcAft>
              <a:buClr>
                <a:srgbClr val="000000"/>
              </a:buClr>
              <a:buSzPts val="1100"/>
              <a:buFont typeface="Arial"/>
              <a:buNone/>
            </a:pPr>
            <a:endParaRPr sz="1600">
              <a:solidFill>
                <a:schemeClr val="accent5"/>
              </a:solidFill>
            </a:endParaRPr>
          </a:p>
          <a:p>
            <a:pPr marL="0" lvl="0" indent="0" algn="l" rtl="0">
              <a:spcBef>
                <a:spcPts val="500"/>
              </a:spcBef>
              <a:spcAft>
                <a:spcPts val="0"/>
              </a:spcAft>
              <a:buClr>
                <a:srgbClr val="000000"/>
              </a:buClr>
              <a:buSzPts val="1100"/>
              <a:buFont typeface="Arial"/>
              <a:buNone/>
            </a:pPr>
            <a:r>
              <a:rPr lang="en" sz="1600" i="1">
                <a:solidFill>
                  <a:schemeClr val="accent5"/>
                </a:solidFill>
              </a:rPr>
              <a:t>Average annual funding for the CDC’s research on firearm injury prevention  between 2009 and 2012 was 96 percent lower than the average annual funding between 1993 and 1996(2).</a:t>
            </a:r>
            <a:endParaRPr sz="1600" i="1">
              <a:solidFill>
                <a:schemeClr val="accent5"/>
              </a:solidFill>
            </a:endParaRPr>
          </a:p>
          <a:p>
            <a:pPr marL="0" lvl="0" indent="0" algn="l" rtl="0">
              <a:spcBef>
                <a:spcPts val="500"/>
              </a:spcBef>
              <a:spcAft>
                <a:spcPts val="0"/>
              </a:spcAft>
              <a:buNone/>
            </a:pPr>
            <a:endParaRPr sz="1600" i="1">
              <a:solidFill>
                <a:schemeClr val="accent5"/>
              </a:solidFill>
            </a:endParaRPr>
          </a:p>
          <a:p>
            <a:pPr marL="0" lvl="0" indent="0" algn="l" rtl="0">
              <a:spcBef>
                <a:spcPts val="500"/>
              </a:spcBef>
              <a:spcAft>
                <a:spcPts val="0"/>
              </a:spcAft>
              <a:buNone/>
            </a:pPr>
            <a:r>
              <a:rPr lang="en" sz="1600" i="1">
                <a:solidFill>
                  <a:schemeClr val="accent5"/>
                </a:solidFill>
              </a:rPr>
              <a:t>Today, federal agencies spend just $2 million annually on gun violence prevention — compared with  $21 million for the studies about  headaches.</a:t>
            </a:r>
            <a:endParaRPr sz="1600" i="1">
              <a:solidFill>
                <a:schemeClr val="accent5"/>
              </a:solidFill>
            </a:endParaRPr>
          </a:p>
          <a:p>
            <a:pPr marL="0" lvl="0" indent="0" algn="l" rtl="0">
              <a:spcBef>
                <a:spcPts val="500"/>
              </a:spcBef>
              <a:spcAft>
                <a:spcPts val="0"/>
              </a:spcAft>
              <a:buClr>
                <a:srgbClr val="000000"/>
              </a:buClr>
              <a:buSzPts val="1100"/>
              <a:buFont typeface="Arial"/>
              <a:buNone/>
            </a:pPr>
            <a:endParaRPr sz="1600"/>
          </a:p>
          <a:p>
            <a:pPr marL="0" lvl="0" indent="0" algn="l" rtl="0">
              <a:spcBef>
                <a:spcPts val="500"/>
              </a:spcBef>
              <a:spcAft>
                <a:spcPts val="0"/>
              </a:spcAft>
              <a:buClr>
                <a:srgbClr val="000000"/>
              </a:buClr>
              <a:buSzPts val="1100"/>
              <a:buFont typeface="Arial"/>
              <a:buNone/>
            </a:pPr>
            <a:endParaRPr sz="1600"/>
          </a:p>
        </p:txBody>
      </p:sp>
      <p:pic>
        <p:nvPicPr>
          <p:cNvPr id="247" name="Google Shape;247;p46" descr="Image result for decrease gun violence research"/>
          <p:cNvPicPr preferRelativeResize="0"/>
          <p:nvPr/>
        </p:nvPicPr>
        <p:blipFill rotWithShape="1">
          <a:blip r:embed="rId3">
            <a:alphaModFix/>
          </a:blip>
          <a:srcRect l="3194" t="2731" b="2437"/>
          <a:stretch/>
        </p:blipFill>
        <p:spPr>
          <a:xfrm>
            <a:off x="5593200" y="0"/>
            <a:ext cx="35508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need research from the CDC to better understand the association between gun violence and mental health</a:t>
            </a:r>
            <a:endParaRPr/>
          </a:p>
        </p:txBody>
      </p:sp>
      <p:sp>
        <p:nvSpPr>
          <p:cNvPr id="253" name="Google Shape;253;p47"/>
          <p:cNvSpPr txBox="1">
            <a:spLocks noGrp="1"/>
          </p:cNvSpPr>
          <p:nvPr>
            <p:ph type="body" idx="1"/>
          </p:nvPr>
        </p:nvSpPr>
        <p:spPr>
          <a:xfrm>
            <a:off x="311700" y="1152475"/>
            <a:ext cx="4663200" cy="38103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endParaRPr sz="1400"/>
          </a:p>
          <a:p>
            <a:pPr marL="0" lvl="0" indent="0" algn="l" rtl="0">
              <a:spcBef>
                <a:spcPts val="400"/>
              </a:spcBef>
              <a:spcAft>
                <a:spcPts val="0"/>
              </a:spcAft>
              <a:buNone/>
            </a:pPr>
            <a:r>
              <a:rPr lang="en" sz="1400">
                <a:solidFill>
                  <a:schemeClr val="accent5"/>
                </a:solidFill>
              </a:rPr>
              <a:t>Private foundations have been able to help fund research but  the quality of research does not compare to the great data gathering and monitoring programs that the CDC can conduct.</a:t>
            </a:r>
            <a:endParaRPr sz="1400">
              <a:solidFill>
                <a:schemeClr val="accent5"/>
              </a:solidFill>
            </a:endParaRPr>
          </a:p>
          <a:p>
            <a:pPr marL="0" lvl="0" indent="0" algn="l" rtl="0">
              <a:spcBef>
                <a:spcPts val="400"/>
              </a:spcBef>
              <a:spcAft>
                <a:spcPts val="0"/>
              </a:spcAft>
              <a:buNone/>
            </a:pPr>
            <a:endParaRPr sz="1400">
              <a:solidFill>
                <a:schemeClr val="accent5"/>
              </a:solidFill>
            </a:endParaRPr>
          </a:p>
          <a:p>
            <a:pPr marL="0" lvl="0" indent="0" algn="l" rtl="0">
              <a:spcBef>
                <a:spcPts val="400"/>
              </a:spcBef>
              <a:spcAft>
                <a:spcPts val="0"/>
              </a:spcAft>
              <a:buNone/>
            </a:pPr>
            <a:r>
              <a:rPr lang="en" sz="1400">
                <a:solidFill>
                  <a:schemeClr val="accent5"/>
                </a:solidFill>
              </a:rPr>
              <a:t>The CDC  has elaborate data gathering and monitoring programs. We have seen this with the quality research obtained with other public health crises like Ebola or heart disease.</a:t>
            </a:r>
            <a:endParaRPr sz="1400">
              <a:solidFill>
                <a:schemeClr val="accent5"/>
              </a:solidFill>
            </a:endParaRPr>
          </a:p>
          <a:p>
            <a:pPr marL="0" lvl="0" indent="0" algn="l" rtl="0">
              <a:spcBef>
                <a:spcPts val="400"/>
              </a:spcBef>
              <a:spcAft>
                <a:spcPts val="0"/>
              </a:spcAft>
              <a:buClr>
                <a:srgbClr val="000000"/>
              </a:buClr>
              <a:buSzPts val="1100"/>
              <a:buFont typeface="Arial"/>
              <a:buNone/>
            </a:pPr>
            <a:endParaRPr sz="1400">
              <a:solidFill>
                <a:schemeClr val="accent5"/>
              </a:solidFill>
            </a:endParaRPr>
          </a:p>
          <a:p>
            <a:pPr marL="0" lvl="0" indent="0" algn="l" rtl="0">
              <a:spcBef>
                <a:spcPts val="0"/>
              </a:spcBef>
              <a:spcAft>
                <a:spcPts val="1600"/>
              </a:spcAft>
              <a:buNone/>
            </a:pPr>
            <a:r>
              <a:rPr lang="en" sz="1400">
                <a:solidFill>
                  <a:schemeClr val="accent5"/>
                </a:solidFill>
              </a:rPr>
              <a:t>There are still more questions  how gun violence and mental illness are related that we just don't understand.</a:t>
            </a:r>
            <a:endParaRPr sz="1400">
              <a:solidFill>
                <a:schemeClr val="accent5"/>
              </a:solidFill>
            </a:endParaRPr>
          </a:p>
        </p:txBody>
      </p:sp>
      <p:pic>
        <p:nvPicPr>
          <p:cNvPr id="254" name="Google Shape;254;p47" descr="Image result for cdc department of health and human services"/>
          <p:cNvPicPr preferRelativeResize="0"/>
          <p:nvPr/>
        </p:nvPicPr>
        <p:blipFill>
          <a:blip r:embed="rId3">
            <a:alphaModFix/>
          </a:blip>
          <a:stretch>
            <a:fillRect/>
          </a:stretch>
        </p:blipFill>
        <p:spPr>
          <a:xfrm>
            <a:off x="5348275" y="1481425"/>
            <a:ext cx="3484025" cy="3180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Hope for Gun Violence Research-Changes to Dickey Amendment</a:t>
            </a:r>
            <a:endParaRPr sz="2600"/>
          </a:p>
        </p:txBody>
      </p:sp>
      <p:sp>
        <p:nvSpPr>
          <p:cNvPr id="260" name="Google Shape;260;p48"/>
          <p:cNvSpPr txBox="1">
            <a:spLocks noGrp="1"/>
          </p:cNvSpPr>
          <p:nvPr>
            <p:ph type="body" idx="1"/>
          </p:nvPr>
        </p:nvSpPr>
        <p:spPr>
          <a:xfrm>
            <a:off x="311700" y="968100"/>
            <a:ext cx="4505100" cy="36657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Clr>
                <a:srgbClr val="000000"/>
              </a:buClr>
              <a:buSzPts val="1100"/>
              <a:buFont typeface="Arial"/>
              <a:buNone/>
            </a:pPr>
            <a:endParaRPr sz="1600"/>
          </a:p>
          <a:p>
            <a:pPr marL="0" lvl="0" indent="0" algn="l" rtl="0">
              <a:spcBef>
                <a:spcPts val="500"/>
              </a:spcBef>
              <a:spcAft>
                <a:spcPts val="0"/>
              </a:spcAft>
              <a:buNone/>
            </a:pPr>
            <a:r>
              <a:rPr lang="en" sz="1600">
                <a:solidFill>
                  <a:schemeClr val="accent5"/>
                </a:solidFill>
              </a:rPr>
              <a:t>In March 2018, Congress passed a $1.3 trillion spending bill that included a compromise on gun violence research.</a:t>
            </a:r>
            <a:endParaRPr sz="1600">
              <a:solidFill>
                <a:schemeClr val="accent5"/>
              </a:solidFill>
            </a:endParaRPr>
          </a:p>
          <a:p>
            <a:pPr marL="0" lvl="0" indent="0" algn="l" rtl="0">
              <a:spcBef>
                <a:spcPts val="500"/>
              </a:spcBef>
              <a:spcAft>
                <a:spcPts val="0"/>
              </a:spcAft>
              <a:buNone/>
            </a:pPr>
            <a:endParaRPr sz="1600">
              <a:solidFill>
                <a:schemeClr val="accent5"/>
              </a:solidFill>
            </a:endParaRPr>
          </a:p>
          <a:p>
            <a:pPr marL="0" lvl="0" indent="0" algn="l" rtl="0">
              <a:spcBef>
                <a:spcPts val="500"/>
              </a:spcBef>
              <a:spcAft>
                <a:spcPts val="0"/>
              </a:spcAft>
              <a:buNone/>
            </a:pPr>
            <a:r>
              <a:rPr lang="en" sz="1600">
                <a:solidFill>
                  <a:schemeClr val="accent5"/>
                </a:solidFill>
              </a:rPr>
              <a:t>Clarified that the CDC </a:t>
            </a:r>
            <a:r>
              <a:rPr lang="en" sz="1600" b="1" i="1">
                <a:solidFill>
                  <a:schemeClr val="accent5"/>
                </a:solidFill>
              </a:rPr>
              <a:t>does</a:t>
            </a:r>
            <a:r>
              <a:rPr lang="en" sz="1600">
                <a:solidFill>
                  <a:schemeClr val="accent5"/>
                </a:solidFill>
              </a:rPr>
              <a:t> have the authority to conduct research on the causes of gun violence.</a:t>
            </a:r>
            <a:endParaRPr sz="1600">
              <a:solidFill>
                <a:schemeClr val="accent5"/>
              </a:solidFill>
            </a:endParaRPr>
          </a:p>
          <a:p>
            <a:pPr marL="0" lvl="0" indent="0" algn="l" rtl="0">
              <a:spcBef>
                <a:spcPts val="500"/>
              </a:spcBef>
              <a:spcAft>
                <a:spcPts val="0"/>
              </a:spcAft>
              <a:buNone/>
            </a:pPr>
            <a:endParaRPr sz="1600">
              <a:solidFill>
                <a:schemeClr val="accent5"/>
              </a:solidFill>
            </a:endParaRPr>
          </a:p>
          <a:p>
            <a:pPr marL="0" lvl="0" indent="0" algn="l" rtl="0">
              <a:spcBef>
                <a:spcPts val="500"/>
              </a:spcBef>
              <a:spcAft>
                <a:spcPts val="0"/>
              </a:spcAft>
              <a:buNone/>
            </a:pPr>
            <a:r>
              <a:rPr lang="en" sz="1600">
                <a:solidFill>
                  <a:schemeClr val="accent5"/>
                </a:solidFill>
              </a:rPr>
              <a:t>It still prohibited the CDC and other agencies from using federal funding to advocate or promote gun control.</a:t>
            </a:r>
            <a:endParaRPr sz="1600">
              <a:solidFill>
                <a:schemeClr val="accent5"/>
              </a:solidFill>
            </a:endParaRPr>
          </a:p>
          <a:p>
            <a:pPr marL="0" lvl="0" indent="0" algn="l" rtl="0">
              <a:spcBef>
                <a:spcPts val="500"/>
              </a:spcBef>
              <a:spcAft>
                <a:spcPts val="0"/>
              </a:spcAft>
              <a:buClr>
                <a:srgbClr val="000000"/>
              </a:buClr>
              <a:buSzPts val="1100"/>
              <a:buFont typeface="Arial"/>
              <a:buNone/>
            </a:pPr>
            <a:endParaRPr sz="1400"/>
          </a:p>
          <a:p>
            <a:pPr marL="0" lvl="0" indent="0" algn="l" rtl="0">
              <a:spcBef>
                <a:spcPts val="500"/>
              </a:spcBef>
              <a:spcAft>
                <a:spcPts val="0"/>
              </a:spcAft>
              <a:buClr>
                <a:srgbClr val="000000"/>
              </a:buClr>
              <a:buSzPts val="1100"/>
              <a:buFont typeface="Arial"/>
              <a:buNone/>
            </a:pPr>
            <a:endParaRPr sz="1400"/>
          </a:p>
          <a:p>
            <a:pPr marL="0" lvl="0" indent="0" algn="l" rtl="0">
              <a:spcBef>
                <a:spcPts val="0"/>
              </a:spcBef>
              <a:spcAft>
                <a:spcPts val="1600"/>
              </a:spcAft>
              <a:buNone/>
            </a:pPr>
            <a:endParaRPr sz="1400"/>
          </a:p>
        </p:txBody>
      </p:sp>
      <p:pic>
        <p:nvPicPr>
          <p:cNvPr id="261" name="Google Shape;261;p48" descr="Image result for hope for gun violence research"/>
          <p:cNvPicPr preferRelativeResize="0"/>
          <p:nvPr/>
        </p:nvPicPr>
        <p:blipFill>
          <a:blip r:embed="rId3">
            <a:alphaModFix/>
          </a:blip>
          <a:stretch>
            <a:fillRect/>
          </a:stretch>
        </p:blipFill>
        <p:spPr>
          <a:xfrm>
            <a:off x="5083275" y="1575125"/>
            <a:ext cx="3627100" cy="2868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9"/>
          <p:cNvSpPr txBox="1">
            <a:spLocks noGrp="1"/>
          </p:cNvSpPr>
          <p:nvPr>
            <p:ph type="title"/>
          </p:nvPr>
        </p:nvSpPr>
        <p:spPr>
          <a:xfrm>
            <a:off x="311700" y="290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Youth with Mental Disorders do not seek out help</a:t>
            </a:r>
            <a:endParaRPr/>
          </a:p>
        </p:txBody>
      </p:sp>
      <p:sp>
        <p:nvSpPr>
          <p:cNvPr id="267" name="Google Shape;267;p49"/>
          <p:cNvSpPr txBox="1">
            <a:spLocks noGrp="1"/>
          </p:cNvSpPr>
          <p:nvPr>
            <p:ph type="body" idx="1"/>
          </p:nvPr>
        </p:nvSpPr>
        <p:spPr>
          <a:xfrm>
            <a:off x="311700" y="863550"/>
            <a:ext cx="5181000" cy="34164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Clr>
                <a:srgbClr val="000000"/>
              </a:buClr>
              <a:buSzPts val="1100"/>
              <a:buFont typeface="Arial"/>
              <a:buNone/>
            </a:pPr>
            <a:r>
              <a:rPr lang="en" sz="1600">
                <a:solidFill>
                  <a:schemeClr val="accent5"/>
                </a:solidFill>
              </a:rPr>
              <a:t>Approximately 1 in 5 adolescents has a diagnosable mental health disorder. </a:t>
            </a:r>
            <a:endParaRPr sz="1600">
              <a:solidFill>
                <a:schemeClr val="accent5"/>
              </a:solidFill>
            </a:endParaRPr>
          </a:p>
          <a:p>
            <a:pPr marL="0" lvl="0" indent="0" algn="l" rtl="0">
              <a:spcBef>
                <a:spcPts val="500"/>
              </a:spcBef>
              <a:spcAft>
                <a:spcPts val="0"/>
              </a:spcAft>
              <a:buClr>
                <a:srgbClr val="000000"/>
              </a:buClr>
              <a:buSzPts val="1100"/>
              <a:buFont typeface="Arial"/>
              <a:buNone/>
            </a:pPr>
            <a:endParaRPr sz="1600">
              <a:solidFill>
                <a:schemeClr val="accent5"/>
              </a:solidFill>
            </a:endParaRPr>
          </a:p>
          <a:p>
            <a:pPr marL="0" lvl="0" indent="0" algn="l" rtl="0">
              <a:spcBef>
                <a:spcPts val="500"/>
              </a:spcBef>
              <a:spcAft>
                <a:spcPts val="0"/>
              </a:spcAft>
              <a:buClr>
                <a:srgbClr val="000000"/>
              </a:buClr>
              <a:buSzPts val="1100"/>
              <a:buFont typeface="Arial"/>
              <a:buNone/>
            </a:pPr>
            <a:r>
              <a:rPr lang="en" sz="1600">
                <a:solidFill>
                  <a:schemeClr val="accent5"/>
                </a:solidFill>
              </a:rPr>
              <a:t>However, studies have found that most children and adolescents with mental health disorders do not seek out or receive the services that they need.</a:t>
            </a:r>
            <a:endParaRPr sz="1600">
              <a:solidFill>
                <a:schemeClr val="accent5"/>
              </a:solidFill>
            </a:endParaRPr>
          </a:p>
          <a:p>
            <a:pPr marL="0" lvl="0" indent="0" algn="l" rtl="0">
              <a:spcBef>
                <a:spcPts val="500"/>
              </a:spcBef>
              <a:spcAft>
                <a:spcPts val="0"/>
              </a:spcAft>
              <a:buClr>
                <a:srgbClr val="000000"/>
              </a:buClr>
              <a:buSzPts val="1100"/>
              <a:buFont typeface="Arial"/>
              <a:buNone/>
            </a:pPr>
            <a:endParaRPr sz="1600">
              <a:solidFill>
                <a:schemeClr val="accent5"/>
              </a:solidFill>
            </a:endParaRPr>
          </a:p>
          <a:p>
            <a:pPr marL="0" lvl="0" indent="0" algn="l" rtl="0">
              <a:spcBef>
                <a:spcPts val="500"/>
              </a:spcBef>
              <a:spcAft>
                <a:spcPts val="0"/>
              </a:spcAft>
              <a:buClr>
                <a:srgbClr val="000000"/>
              </a:buClr>
              <a:buSzPts val="1100"/>
              <a:buFont typeface="Arial"/>
              <a:buNone/>
            </a:pPr>
            <a:r>
              <a:rPr lang="en" sz="1600">
                <a:solidFill>
                  <a:schemeClr val="accent5"/>
                </a:solidFill>
              </a:rPr>
              <a:t>Estimated between 60 and 90 percent of adolescents with mental health disorders fail to receive treatment</a:t>
            </a:r>
            <a:endParaRPr sz="1600">
              <a:solidFill>
                <a:schemeClr val="accent5"/>
              </a:solidFill>
            </a:endParaRPr>
          </a:p>
          <a:p>
            <a:pPr marL="0" lvl="0" indent="0" algn="l" rtl="0">
              <a:spcBef>
                <a:spcPts val="500"/>
              </a:spcBef>
              <a:spcAft>
                <a:spcPts val="0"/>
              </a:spcAft>
              <a:buClr>
                <a:srgbClr val="000000"/>
              </a:buClr>
              <a:buSzPts val="1100"/>
              <a:buFont typeface="Arial"/>
              <a:buNone/>
            </a:pPr>
            <a:endParaRPr sz="1600">
              <a:solidFill>
                <a:schemeClr val="accent5"/>
              </a:solidFill>
            </a:endParaRPr>
          </a:p>
          <a:p>
            <a:pPr marL="0" lvl="0" indent="0" algn="l" rtl="0">
              <a:spcBef>
                <a:spcPts val="500"/>
              </a:spcBef>
              <a:spcAft>
                <a:spcPts val="0"/>
              </a:spcAft>
              <a:buClr>
                <a:srgbClr val="000000"/>
              </a:buClr>
              <a:buSzPts val="1100"/>
              <a:buFont typeface="Arial"/>
              <a:buNone/>
            </a:pPr>
            <a:r>
              <a:rPr lang="en" sz="1600">
                <a:solidFill>
                  <a:schemeClr val="accent5"/>
                </a:solidFill>
              </a:rPr>
              <a:t>61.5% of youth with major depression do not receive any mental health treatment.</a:t>
            </a:r>
            <a:endParaRPr sz="1600">
              <a:solidFill>
                <a:schemeClr val="accent5"/>
              </a:solidFill>
            </a:endParaRPr>
          </a:p>
          <a:p>
            <a:pPr marL="0" lvl="0" indent="0" algn="l" rtl="0">
              <a:spcBef>
                <a:spcPts val="500"/>
              </a:spcBef>
              <a:spcAft>
                <a:spcPts val="0"/>
              </a:spcAft>
              <a:buClr>
                <a:srgbClr val="000000"/>
              </a:buClr>
              <a:buSzPts val="1100"/>
              <a:buFont typeface="Arial"/>
              <a:buNone/>
            </a:pPr>
            <a:endParaRPr sz="1400"/>
          </a:p>
          <a:p>
            <a:pPr marL="0" lvl="0" indent="0" algn="l" rtl="0">
              <a:spcBef>
                <a:spcPts val="500"/>
              </a:spcBef>
              <a:spcAft>
                <a:spcPts val="0"/>
              </a:spcAft>
              <a:buClr>
                <a:srgbClr val="000000"/>
              </a:buClr>
              <a:buSzPts val="1100"/>
              <a:buFont typeface="Arial"/>
              <a:buNone/>
            </a:pPr>
            <a:endParaRPr sz="1400"/>
          </a:p>
          <a:p>
            <a:pPr marL="0" lvl="0" indent="0" algn="l" rtl="0">
              <a:spcBef>
                <a:spcPts val="0"/>
              </a:spcBef>
              <a:spcAft>
                <a:spcPts val="1600"/>
              </a:spcAft>
              <a:buNone/>
            </a:pPr>
            <a:endParaRPr/>
          </a:p>
        </p:txBody>
      </p:sp>
      <p:pic>
        <p:nvPicPr>
          <p:cNvPr id="268" name="Google Shape;268;p49" descr="Image result for 70 percent says symptoms started in childhood"/>
          <p:cNvPicPr preferRelativeResize="0"/>
          <p:nvPr/>
        </p:nvPicPr>
        <p:blipFill>
          <a:blip r:embed="rId3">
            <a:alphaModFix/>
          </a:blip>
          <a:stretch>
            <a:fillRect/>
          </a:stretch>
        </p:blipFill>
        <p:spPr>
          <a:xfrm>
            <a:off x="6002725" y="1515550"/>
            <a:ext cx="2537675" cy="3053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0"/>
          <p:cNvSpPr txBox="1">
            <a:spLocks noGrp="1"/>
          </p:cNvSpPr>
          <p:nvPr>
            <p:ph type="title"/>
          </p:nvPr>
        </p:nvSpPr>
        <p:spPr>
          <a:xfrm>
            <a:off x="311700" y="348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Disparities in Youth Access to Mental Health Treatment</a:t>
            </a:r>
            <a:endParaRPr/>
          </a:p>
        </p:txBody>
      </p:sp>
      <p:sp>
        <p:nvSpPr>
          <p:cNvPr id="274" name="Google Shape;274;p50"/>
          <p:cNvSpPr txBox="1">
            <a:spLocks noGrp="1"/>
          </p:cNvSpPr>
          <p:nvPr>
            <p:ph type="body" idx="1"/>
          </p:nvPr>
        </p:nvSpPr>
        <p:spPr>
          <a:xfrm>
            <a:off x="311700" y="1017725"/>
            <a:ext cx="4855800" cy="34164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None/>
            </a:pPr>
            <a:r>
              <a:rPr lang="en" sz="1400">
                <a:solidFill>
                  <a:schemeClr val="accent5"/>
                </a:solidFill>
              </a:rPr>
              <a:t>Black children and adolescents are least likely than Hispanic or white peers to receive outpatient treatment for depression.</a:t>
            </a:r>
            <a:endParaRPr sz="1400">
              <a:solidFill>
                <a:schemeClr val="accent5"/>
              </a:solidFill>
            </a:endParaRPr>
          </a:p>
          <a:p>
            <a:pPr marL="0" lvl="0" indent="0" algn="l" rtl="0">
              <a:spcBef>
                <a:spcPts val="500"/>
              </a:spcBef>
              <a:spcAft>
                <a:spcPts val="0"/>
              </a:spcAft>
              <a:buNone/>
            </a:pPr>
            <a:endParaRPr sz="1400">
              <a:solidFill>
                <a:schemeClr val="accent5"/>
              </a:solidFill>
            </a:endParaRPr>
          </a:p>
          <a:p>
            <a:pPr marL="0" lvl="0" indent="0" algn="l" rtl="0">
              <a:spcBef>
                <a:spcPts val="500"/>
              </a:spcBef>
              <a:spcAft>
                <a:spcPts val="0"/>
              </a:spcAft>
              <a:buClr>
                <a:srgbClr val="000000"/>
              </a:buClr>
              <a:buSzPts val="1100"/>
              <a:buFont typeface="Arial"/>
              <a:buNone/>
            </a:pPr>
            <a:r>
              <a:rPr lang="en" sz="1400">
                <a:solidFill>
                  <a:schemeClr val="accent5"/>
                </a:solidFill>
              </a:rPr>
              <a:t>Adolescent males age 16 and 17 are among the least likely to receive services.</a:t>
            </a:r>
            <a:endParaRPr sz="1400">
              <a:solidFill>
                <a:schemeClr val="accent5"/>
              </a:solidFill>
            </a:endParaRPr>
          </a:p>
          <a:p>
            <a:pPr marL="0" lvl="0" indent="0" algn="l" rtl="0">
              <a:spcBef>
                <a:spcPts val="500"/>
              </a:spcBef>
              <a:spcAft>
                <a:spcPts val="0"/>
              </a:spcAft>
              <a:buClr>
                <a:srgbClr val="000000"/>
              </a:buClr>
              <a:buSzPts val="1100"/>
              <a:buFont typeface="Arial"/>
              <a:buNone/>
            </a:pPr>
            <a:endParaRPr sz="1400">
              <a:solidFill>
                <a:schemeClr val="accent5"/>
              </a:solidFill>
            </a:endParaRPr>
          </a:p>
          <a:p>
            <a:pPr marL="0" lvl="0" indent="0" algn="l" rtl="0">
              <a:spcBef>
                <a:spcPts val="500"/>
              </a:spcBef>
              <a:spcAft>
                <a:spcPts val="0"/>
              </a:spcAft>
              <a:buNone/>
            </a:pPr>
            <a:r>
              <a:rPr lang="en" sz="1400">
                <a:solidFill>
                  <a:schemeClr val="accent5"/>
                </a:solidFill>
              </a:rPr>
              <a:t>LGBT adolescents, homeless adolescents and adolescents under child welfare and juvenile system also are least likely to receive services.</a:t>
            </a:r>
            <a:endParaRPr sz="1400">
              <a:solidFill>
                <a:schemeClr val="accent5"/>
              </a:solidFill>
            </a:endParaRPr>
          </a:p>
          <a:p>
            <a:pPr marL="0" lvl="0" indent="0" algn="l" rtl="0">
              <a:spcBef>
                <a:spcPts val="500"/>
              </a:spcBef>
              <a:spcAft>
                <a:spcPts val="0"/>
              </a:spcAft>
              <a:buNone/>
            </a:pPr>
            <a:endParaRPr sz="1400">
              <a:solidFill>
                <a:schemeClr val="accent5"/>
              </a:solidFill>
            </a:endParaRPr>
          </a:p>
          <a:p>
            <a:pPr marL="0" lvl="0" indent="0" algn="l" rtl="0">
              <a:spcBef>
                <a:spcPts val="400"/>
              </a:spcBef>
              <a:spcAft>
                <a:spcPts val="0"/>
              </a:spcAft>
              <a:buNone/>
            </a:pPr>
            <a:r>
              <a:rPr lang="en" sz="1400">
                <a:solidFill>
                  <a:schemeClr val="accent5"/>
                </a:solidFill>
              </a:rPr>
              <a:t>Fewer than half of rural counties have a mental health facility that provides outpatient treatment for children/adolescents and only one-third have an outpatient facility with special programs for youth with severe emotional disturbance.</a:t>
            </a:r>
            <a:endParaRPr sz="1400">
              <a:solidFill>
                <a:schemeClr val="accent5"/>
              </a:solidFill>
            </a:endParaRPr>
          </a:p>
          <a:p>
            <a:pPr marL="0" lvl="0" indent="0" algn="l" rtl="0">
              <a:spcBef>
                <a:spcPts val="500"/>
              </a:spcBef>
              <a:spcAft>
                <a:spcPts val="0"/>
              </a:spcAft>
              <a:buNone/>
            </a:pPr>
            <a:endParaRPr sz="1400"/>
          </a:p>
          <a:p>
            <a:pPr marL="0" lvl="0" indent="0" algn="l" rtl="0">
              <a:spcBef>
                <a:spcPts val="500"/>
              </a:spcBef>
              <a:spcAft>
                <a:spcPts val="0"/>
              </a:spcAft>
              <a:buClr>
                <a:srgbClr val="000000"/>
              </a:buClr>
              <a:buSzPts val="1100"/>
              <a:buFont typeface="Arial"/>
              <a:buNone/>
            </a:pPr>
            <a:endParaRPr sz="1400"/>
          </a:p>
          <a:p>
            <a:pPr marL="0" lvl="0" indent="0" algn="l" rtl="0">
              <a:spcBef>
                <a:spcPts val="0"/>
              </a:spcBef>
              <a:spcAft>
                <a:spcPts val="1600"/>
              </a:spcAft>
              <a:buNone/>
            </a:pPr>
            <a:endParaRPr sz="1400"/>
          </a:p>
        </p:txBody>
      </p:sp>
      <p:pic>
        <p:nvPicPr>
          <p:cNvPr id="275" name="Google Shape;275;p50" descr="Image result for youth disparities"/>
          <p:cNvPicPr preferRelativeResize="0"/>
          <p:nvPr/>
        </p:nvPicPr>
        <p:blipFill>
          <a:blip r:embed="rId3">
            <a:alphaModFix/>
          </a:blip>
          <a:stretch>
            <a:fillRect/>
          </a:stretch>
        </p:blipFill>
        <p:spPr>
          <a:xfrm>
            <a:off x="5167500" y="1732200"/>
            <a:ext cx="3374125" cy="2656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Stigma Associated with Mental Health Disorders</a:t>
            </a:r>
            <a:endParaRPr/>
          </a:p>
        </p:txBody>
      </p:sp>
      <p:sp>
        <p:nvSpPr>
          <p:cNvPr id="281" name="Google Shape;281;p51"/>
          <p:cNvSpPr txBox="1">
            <a:spLocks noGrp="1"/>
          </p:cNvSpPr>
          <p:nvPr>
            <p:ph type="body" idx="1"/>
          </p:nvPr>
        </p:nvSpPr>
        <p:spPr>
          <a:xfrm>
            <a:off x="311700" y="1142575"/>
            <a:ext cx="4916100" cy="35511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r>
              <a:rPr lang="en" sz="1400">
                <a:solidFill>
                  <a:schemeClr val="accent5"/>
                </a:solidFill>
              </a:rPr>
              <a:t>Societies  stigma associated with mental health disorders may discourage adolescents from seeking treatment.</a:t>
            </a:r>
            <a:endParaRPr sz="1400">
              <a:solidFill>
                <a:schemeClr val="accent5"/>
              </a:solidFill>
            </a:endParaRPr>
          </a:p>
          <a:p>
            <a:pPr marL="0" lvl="0" indent="0" algn="l" rtl="0">
              <a:spcBef>
                <a:spcPts val="400"/>
              </a:spcBef>
              <a:spcAft>
                <a:spcPts val="0"/>
              </a:spcAft>
              <a:buClr>
                <a:srgbClr val="000000"/>
              </a:buClr>
              <a:buSzPts val="1100"/>
              <a:buFont typeface="Arial"/>
              <a:buNone/>
            </a:pPr>
            <a:endParaRPr sz="1400">
              <a:solidFill>
                <a:schemeClr val="accent5"/>
              </a:solidFill>
            </a:endParaRPr>
          </a:p>
          <a:p>
            <a:pPr marL="0" lvl="0" indent="0" algn="l" rtl="0">
              <a:spcBef>
                <a:spcPts val="400"/>
              </a:spcBef>
              <a:spcAft>
                <a:spcPts val="0"/>
              </a:spcAft>
              <a:buNone/>
            </a:pPr>
            <a:r>
              <a:rPr lang="en" sz="1400">
                <a:solidFill>
                  <a:schemeClr val="accent5"/>
                </a:solidFill>
              </a:rPr>
              <a:t>A study of juvenile youth with mental disorders in detention centers showed that most believed that their problems would go away without outside help regardless of gender, race/ethnicity, or (among females) prior experience with mental health services.</a:t>
            </a:r>
            <a:endParaRPr sz="1400">
              <a:solidFill>
                <a:schemeClr val="accent5"/>
              </a:solidFill>
            </a:endParaRPr>
          </a:p>
          <a:p>
            <a:pPr marL="0" lvl="0" indent="0" algn="l" rtl="0">
              <a:spcBef>
                <a:spcPts val="400"/>
              </a:spcBef>
              <a:spcAft>
                <a:spcPts val="0"/>
              </a:spcAft>
              <a:buClr>
                <a:srgbClr val="000000"/>
              </a:buClr>
              <a:buSzPts val="1100"/>
              <a:buFont typeface="Arial"/>
              <a:buNone/>
            </a:pPr>
            <a:endParaRPr sz="1400">
              <a:solidFill>
                <a:schemeClr val="accent5"/>
              </a:solidFill>
            </a:endParaRPr>
          </a:p>
          <a:p>
            <a:pPr marL="0" lvl="0" indent="0" algn="l" rtl="0">
              <a:spcBef>
                <a:spcPts val="0"/>
              </a:spcBef>
              <a:spcAft>
                <a:spcPts val="1600"/>
              </a:spcAft>
              <a:buNone/>
            </a:pPr>
            <a:r>
              <a:rPr lang="en" sz="1400">
                <a:solidFill>
                  <a:schemeClr val="accent5"/>
                </a:solidFill>
              </a:rPr>
              <a:t>This perception is also common among youth in the general population with self-identified mental health needs</a:t>
            </a:r>
            <a:r>
              <a:rPr lang="en" sz="1400" baseline="30000">
                <a:solidFill>
                  <a:schemeClr val="accent5"/>
                </a:solidFill>
              </a:rPr>
              <a:t> </a:t>
            </a:r>
            <a:r>
              <a:rPr lang="en" sz="1400">
                <a:solidFill>
                  <a:schemeClr val="accent5"/>
                </a:solidFill>
              </a:rPr>
              <a:t>and among youth receiving substance use services. Parents of children with mental illness also frequently report this barrier </a:t>
            </a:r>
            <a:endParaRPr sz="1400">
              <a:solidFill>
                <a:schemeClr val="accent5"/>
              </a:solidFill>
            </a:endParaRPr>
          </a:p>
        </p:txBody>
      </p:sp>
      <p:pic>
        <p:nvPicPr>
          <p:cNvPr id="282" name="Google Shape;282;p51" descr="Image result for mental health stigma"/>
          <p:cNvPicPr preferRelativeResize="0"/>
          <p:nvPr/>
        </p:nvPicPr>
        <p:blipFill>
          <a:blip r:embed="rId3">
            <a:alphaModFix/>
          </a:blip>
          <a:stretch>
            <a:fillRect/>
          </a:stretch>
        </p:blipFill>
        <p:spPr>
          <a:xfrm>
            <a:off x="5577125" y="1632925"/>
            <a:ext cx="3083725" cy="2850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Chicago’s gun violence and shutting down of mental health clinics</a:t>
            </a:r>
            <a:endParaRPr sz="2400"/>
          </a:p>
        </p:txBody>
      </p:sp>
      <p:sp>
        <p:nvSpPr>
          <p:cNvPr id="288" name="Google Shape;288;p52"/>
          <p:cNvSpPr txBox="1">
            <a:spLocks noGrp="1"/>
          </p:cNvSpPr>
          <p:nvPr>
            <p:ph type="body" idx="1"/>
          </p:nvPr>
        </p:nvSpPr>
        <p:spPr>
          <a:xfrm>
            <a:off x="311700" y="928225"/>
            <a:ext cx="4554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accent5"/>
                </a:solidFill>
              </a:rPr>
              <a:t>In 2016, there were more than 4,000 shootings and 762 homicides in Chicago. Many of the perpetrators and victims are of the youth in Chicago and are apart of gangs.</a:t>
            </a:r>
            <a:endParaRPr sz="1600">
              <a:solidFill>
                <a:schemeClr val="accent5"/>
              </a:solidFill>
            </a:endParaRPr>
          </a:p>
          <a:p>
            <a:pPr marL="0" lvl="0" indent="0" algn="l" rtl="0">
              <a:spcBef>
                <a:spcPts val="1600"/>
              </a:spcBef>
              <a:spcAft>
                <a:spcPts val="0"/>
              </a:spcAft>
              <a:buNone/>
            </a:pPr>
            <a:r>
              <a:rPr lang="en" sz="1600">
                <a:solidFill>
                  <a:schemeClr val="accent5"/>
                </a:solidFill>
              </a:rPr>
              <a:t>In 2011, there were 60,031 behavioral health hospitalizations as well, almost 2x as many for heart disease.</a:t>
            </a:r>
            <a:endParaRPr sz="1600">
              <a:solidFill>
                <a:schemeClr val="accent5"/>
              </a:solidFill>
            </a:endParaRPr>
          </a:p>
          <a:p>
            <a:pPr marL="0" lvl="0" indent="0" algn="l" rtl="0">
              <a:spcBef>
                <a:spcPts val="1600"/>
              </a:spcBef>
              <a:spcAft>
                <a:spcPts val="0"/>
              </a:spcAft>
              <a:buNone/>
            </a:pPr>
            <a:r>
              <a:rPr lang="en" sz="1600">
                <a:solidFill>
                  <a:schemeClr val="accent5"/>
                </a:solidFill>
              </a:rPr>
              <a:t>Meanwhile, since 2009, the city has</a:t>
            </a:r>
            <a:r>
              <a:rPr lang="en" sz="1600">
                <a:solidFill>
                  <a:schemeClr val="accent5"/>
                </a:solidFill>
                <a:uFill>
                  <a:noFill/>
                </a:uFill>
                <a:hlinkClick r:id="rId3"/>
              </a:rPr>
              <a:t> </a:t>
            </a:r>
            <a:r>
              <a:rPr lang="en" sz="1600" u="sng">
                <a:solidFill>
                  <a:schemeClr val="accent5"/>
                </a:solidFill>
                <a:hlinkClick r:id="rId3"/>
              </a:rPr>
              <a:t>closed six mental health clinics</a:t>
            </a:r>
            <a:r>
              <a:rPr lang="en" sz="1600">
                <a:solidFill>
                  <a:schemeClr val="accent5"/>
                </a:solidFill>
              </a:rPr>
              <a:t> and the state cut $113.7 million in funding for mental health services, </a:t>
            </a:r>
            <a:endParaRPr sz="1600">
              <a:solidFill>
                <a:schemeClr val="accent5"/>
              </a:solidFill>
            </a:endParaRPr>
          </a:p>
          <a:p>
            <a:pPr marL="0" lvl="0" indent="0" algn="l" rtl="0">
              <a:spcBef>
                <a:spcPts val="1600"/>
              </a:spcBef>
              <a:spcAft>
                <a:spcPts val="1600"/>
              </a:spcAft>
              <a:buNone/>
            </a:pPr>
            <a:r>
              <a:rPr lang="en" sz="1600">
                <a:solidFill>
                  <a:schemeClr val="accent5"/>
                </a:solidFill>
              </a:rPr>
              <a:t>This means there will be a decrease of mental health providers/counselors</a:t>
            </a:r>
            <a:endParaRPr sz="1600">
              <a:solidFill>
                <a:schemeClr val="accent5"/>
              </a:solidFill>
            </a:endParaRPr>
          </a:p>
        </p:txBody>
      </p:sp>
      <p:pic>
        <p:nvPicPr>
          <p:cNvPr id="289" name="Google Shape;289;p52" descr="Map courtesy Chicago Department of Public Health"/>
          <p:cNvPicPr preferRelativeResize="0"/>
          <p:nvPr/>
        </p:nvPicPr>
        <p:blipFill>
          <a:blip r:embed="rId4">
            <a:alphaModFix/>
          </a:blip>
          <a:stretch>
            <a:fillRect/>
          </a:stretch>
        </p:blipFill>
        <p:spPr>
          <a:xfrm>
            <a:off x="4963649" y="1152475"/>
            <a:ext cx="3868650" cy="348758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3"/>
          <p:cNvSpPr txBox="1">
            <a:spLocks noGrp="1"/>
          </p:cNvSpPr>
          <p:nvPr>
            <p:ph type="title"/>
          </p:nvPr>
        </p:nvSpPr>
        <p:spPr>
          <a:xfrm>
            <a:off x="311700" y="318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Physicians attitudes and behaviors about issues relating to firearms</a:t>
            </a:r>
            <a:endParaRPr sz="2400"/>
          </a:p>
        </p:txBody>
      </p:sp>
      <p:sp>
        <p:nvSpPr>
          <p:cNvPr id="295" name="Google Shape;295;p53"/>
          <p:cNvSpPr txBox="1">
            <a:spLocks noGrp="1"/>
          </p:cNvSpPr>
          <p:nvPr>
            <p:ph type="body" idx="1"/>
          </p:nvPr>
        </p:nvSpPr>
        <p:spPr>
          <a:xfrm>
            <a:off x="311700" y="1052000"/>
            <a:ext cx="8520600" cy="3416400"/>
          </a:xfrm>
          <a:prstGeom prst="rect">
            <a:avLst/>
          </a:prstGeom>
        </p:spPr>
        <p:txBody>
          <a:bodyPr spcFirstLastPara="1" wrap="square" lIns="91425" tIns="91425" rIns="91425" bIns="91425" anchor="t" anchorCtr="0">
            <a:noAutofit/>
          </a:bodyPr>
          <a:lstStyle/>
          <a:p>
            <a:pPr marL="457200" lvl="0" indent="0" algn="l" rtl="0">
              <a:spcBef>
                <a:spcPts val="500"/>
              </a:spcBef>
              <a:spcAft>
                <a:spcPts val="0"/>
              </a:spcAft>
              <a:buNone/>
            </a:pPr>
            <a:r>
              <a:rPr lang="en" sz="1700">
                <a:solidFill>
                  <a:schemeClr val="accent5"/>
                </a:solidFill>
                <a:latin typeface="Times New Roman"/>
                <a:ea typeface="Times New Roman"/>
                <a:cs typeface="Times New Roman"/>
                <a:sym typeface="Times New Roman"/>
              </a:rPr>
              <a:t>A team of UNC department of family medicine researchers and UNC School of Medicine students surveyed 223 physicians including psychiatrists, family physicians, and internists. The questionnaire addressed physician attitudes and behaviors about various issues related to firearm safety. The results found that:</a:t>
            </a:r>
            <a:endParaRPr sz="1700">
              <a:solidFill>
                <a:schemeClr val="accent5"/>
              </a:solidFill>
              <a:latin typeface="Times New Roman"/>
              <a:ea typeface="Times New Roman"/>
              <a:cs typeface="Times New Roman"/>
              <a:sym typeface="Times New Roman"/>
            </a:endParaRPr>
          </a:p>
          <a:p>
            <a:pPr marL="457200" lvl="0" indent="0" algn="l" rtl="0">
              <a:spcBef>
                <a:spcPts val="500"/>
              </a:spcBef>
              <a:spcAft>
                <a:spcPts val="0"/>
              </a:spcAft>
              <a:buNone/>
            </a:pPr>
            <a:endParaRPr sz="1700">
              <a:solidFill>
                <a:schemeClr val="accent5"/>
              </a:solidFill>
              <a:latin typeface="Times New Roman"/>
              <a:ea typeface="Times New Roman"/>
              <a:cs typeface="Times New Roman"/>
              <a:sym typeface="Times New Roman"/>
            </a:endParaRPr>
          </a:p>
          <a:p>
            <a:pPr marL="457200" lvl="0" indent="0" algn="l" rtl="0">
              <a:spcBef>
                <a:spcPts val="500"/>
              </a:spcBef>
              <a:spcAft>
                <a:spcPts val="0"/>
              </a:spcAft>
              <a:buNone/>
            </a:pPr>
            <a:r>
              <a:rPr lang="en" sz="1700">
                <a:solidFill>
                  <a:schemeClr val="accent5"/>
                </a:solidFill>
                <a:latin typeface="Times New Roman"/>
                <a:ea typeface="Times New Roman"/>
                <a:cs typeface="Times New Roman"/>
                <a:sym typeface="Times New Roman"/>
              </a:rPr>
              <a:t>80 percent of the physicians agreed or strongly agreed that gun violence is a serious public health issue that should be included in medical training.</a:t>
            </a:r>
            <a:endParaRPr sz="1700">
              <a:solidFill>
                <a:schemeClr val="accent5"/>
              </a:solidFill>
              <a:latin typeface="Times New Roman"/>
              <a:ea typeface="Times New Roman"/>
              <a:cs typeface="Times New Roman"/>
              <a:sym typeface="Times New Roman"/>
            </a:endParaRPr>
          </a:p>
          <a:p>
            <a:pPr marL="457200" lvl="0" indent="0" algn="l" rtl="0">
              <a:spcBef>
                <a:spcPts val="500"/>
              </a:spcBef>
              <a:spcAft>
                <a:spcPts val="0"/>
              </a:spcAft>
              <a:buNone/>
            </a:pPr>
            <a:endParaRPr sz="1700" u="sng">
              <a:solidFill>
                <a:schemeClr val="accent5"/>
              </a:solidFill>
              <a:latin typeface="Times New Roman"/>
              <a:ea typeface="Times New Roman"/>
              <a:cs typeface="Times New Roman"/>
              <a:sym typeface="Times New Roman"/>
            </a:endParaRPr>
          </a:p>
          <a:p>
            <a:pPr marL="457200" lvl="0" indent="0" algn="l" rtl="0">
              <a:spcBef>
                <a:spcPts val="500"/>
              </a:spcBef>
              <a:spcAft>
                <a:spcPts val="0"/>
              </a:spcAft>
              <a:buNone/>
            </a:pPr>
            <a:r>
              <a:rPr lang="en" sz="1700" u="sng">
                <a:solidFill>
                  <a:schemeClr val="accent5"/>
                </a:solidFill>
                <a:latin typeface="Times New Roman"/>
                <a:ea typeface="Times New Roman"/>
                <a:cs typeface="Times New Roman"/>
                <a:sym typeface="Times New Roman"/>
              </a:rPr>
              <a:t>Only 25 percent </a:t>
            </a:r>
            <a:r>
              <a:rPr lang="en" sz="1700">
                <a:solidFill>
                  <a:schemeClr val="accent5"/>
                </a:solidFill>
                <a:latin typeface="Times New Roman"/>
                <a:ea typeface="Times New Roman"/>
                <a:cs typeface="Times New Roman"/>
                <a:sym typeface="Times New Roman"/>
              </a:rPr>
              <a:t>of those surveyed reported having conversations with patients about firearms or firearm safety often or very often, and almost half reported not asking depressed patients if they had a firearm in their home. </a:t>
            </a:r>
            <a:endParaRPr sz="1700">
              <a:solidFill>
                <a:schemeClr val="accent5"/>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a:off x="608050" y="5104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Children and Youth in Homes with Guns </a:t>
            </a:r>
            <a:endParaRPr/>
          </a:p>
        </p:txBody>
      </p:sp>
      <p:sp>
        <p:nvSpPr>
          <p:cNvPr id="124" name="Google Shape;124;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ctr" rtl="0">
              <a:spcBef>
                <a:spcPts val="0"/>
              </a:spcBef>
              <a:spcAft>
                <a:spcPts val="0"/>
              </a:spcAft>
              <a:buClr>
                <a:schemeClr val="accent5"/>
              </a:buClr>
              <a:buSzPts val="1800"/>
              <a:buChar char="●"/>
            </a:pPr>
            <a:r>
              <a:rPr lang="en">
                <a:solidFill>
                  <a:schemeClr val="accent5"/>
                </a:solidFill>
              </a:rPr>
              <a:t>It is estimated that about 4.6 million children live in homes with loaded/unsecured guns. </a:t>
            </a:r>
            <a:endParaRPr>
              <a:solidFill>
                <a:schemeClr val="accent5"/>
              </a:solidFill>
            </a:endParaRPr>
          </a:p>
          <a:p>
            <a:pPr marL="457200" lvl="0" indent="0" algn="ctr" rtl="0">
              <a:spcBef>
                <a:spcPts val="1600"/>
              </a:spcBef>
              <a:spcAft>
                <a:spcPts val="0"/>
              </a:spcAft>
              <a:buNone/>
            </a:pPr>
            <a:endParaRPr b="1"/>
          </a:p>
          <a:p>
            <a:pPr marL="457200" lvl="0" indent="0" algn="ctr" rtl="0">
              <a:spcBef>
                <a:spcPts val="1600"/>
              </a:spcBef>
              <a:spcAft>
                <a:spcPts val="0"/>
              </a:spcAft>
              <a:buNone/>
            </a:pPr>
            <a:endParaRPr b="1"/>
          </a:p>
          <a:p>
            <a:pPr marL="457200" lvl="0" indent="0" algn="ctr" rtl="0">
              <a:spcBef>
                <a:spcPts val="1600"/>
              </a:spcBef>
              <a:spcAft>
                <a:spcPts val="0"/>
              </a:spcAft>
              <a:buNone/>
            </a:pPr>
            <a:endParaRPr b="1"/>
          </a:p>
          <a:p>
            <a:pPr marL="457200" lvl="0" indent="0" algn="ctr" rtl="0">
              <a:spcBef>
                <a:spcPts val="1600"/>
              </a:spcBef>
              <a:spcAft>
                <a:spcPts val="0"/>
              </a:spcAft>
              <a:buNone/>
            </a:pPr>
            <a:endParaRPr b="1"/>
          </a:p>
          <a:p>
            <a:pPr marL="457200" lvl="0" indent="0" algn="ctr" rtl="0">
              <a:spcBef>
                <a:spcPts val="1600"/>
              </a:spcBef>
              <a:spcAft>
                <a:spcPts val="0"/>
              </a:spcAft>
              <a:buNone/>
            </a:pPr>
            <a:endParaRPr b="1"/>
          </a:p>
          <a:p>
            <a:pPr marL="457200" lvl="0" indent="0" algn="ctr" rtl="0">
              <a:spcBef>
                <a:spcPts val="1600"/>
              </a:spcBef>
              <a:spcAft>
                <a:spcPts val="0"/>
              </a:spcAft>
              <a:buNone/>
            </a:pPr>
            <a:r>
              <a:rPr lang="en" b="1">
                <a:solidFill>
                  <a:schemeClr val="accent5"/>
                </a:solidFill>
              </a:rPr>
              <a:t>What is gun violence?</a:t>
            </a:r>
            <a:endParaRPr b="1">
              <a:solidFill>
                <a:schemeClr val="accent5"/>
              </a:solidFill>
            </a:endParaRPr>
          </a:p>
          <a:p>
            <a:pPr marL="457200" lvl="0" indent="0" algn="ctr" rtl="0">
              <a:spcBef>
                <a:spcPts val="1600"/>
              </a:spcBef>
              <a:spcAft>
                <a:spcPts val="0"/>
              </a:spcAft>
              <a:buNone/>
            </a:pPr>
            <a:endParaRPr b="1"/>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1600"/>
              </a:spcAft>
              <a:buNone/>
            </a:pPr>
            <a:endParaRPr/>
          </a:p>
        </p:txBody>
      </p:sp>
      <p:pic>
        <p:nvPicPr>
          <p:cNvPr id="125" name="Google Shape;125;p27"/>
          <p:cNvPicPr preferRelativeResize="0"/>
          <p:nvPr/>
        </p:nvPicPr>
        <p:blipFill>
          <a:blip r:embed="rId3">
            <a:alphaModFix/>
          </a:blip>
          <a:stretch>
            <a:fillRect/>
          </a:stretch>
        </p:blipFill>
        <p:spPr>
          <a:xfrm>
            <a:off x="2001675" y="2033725"/>
            <a:ext cx="5733351" cy="2535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Barriers to Firearm Safety Counseling</a:t>
            </a:r>
            <a:endParaRPr/>
          </a:p>
        </p:txBody>
      </p:sp>
      <p:sp>
        <p:nvSpPr>
          <p:cNvPr id="301" name="Google Shape;301;p54"/>
          <p:cNvSpPr txBox="1">
            <a:spLocks noGrp="1"/>
          </p:cNvSpPr>
          <p:nvPr>
            <p:ph type="body" idx="1"/>
          </p:nvPr>
        </p:nvSpPr>
        <p:spPr>
          <a:xfrm>
            <a:off x="70075" y="1152475"/>
            <a:ext cx="5663700" cy="3921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a:solidFill>
                  <a:schemeClr val="accent5"/>
                </a:solidFill>
              </a:rPr>
              <a:t>The American Academy of Pediatrics recommended that physicians provide counseling for firearm safety in youth. There are a number of major barriers to screening for and intervening with gun violence and mental health disorders for youth in the health care settings.</a:t>
            </a:r>
            <a:endParaRPr sz="1400">
              <a:solidFill>
                <a:schemeClr val="accent5"/>
              </a:solidFill>
            </a:endParaRPr>
          </a:p>
          <a:p>
            <a:pPr marL="0" lvl="0" indent="0" algn="l" rtl="0">
              <a:spcBef>
                <a:spcPts val="600"/>
              </a:spcBef>
              <a:spcAft>
                <a:spcPts val="0"/>
              </a:spcAft>
              <a:buClr>
                <a:srgbClr val="000000"/>
              </a:buClr>
              <a:buSzPts val="1100"/>
              <a:buFont typeface="Arial"/>
              <a:buNone/>
            </a:pPr>
            <a:endParaRPr sz="1400">
              <a:solidFill>
                <a:schemeClr val="accent5"/>
              </a:solidFill>
            </a:endParaRPr>
          </a:p>
          <a:p>
            <a:pPr marL="457200" lvl="0" indent="-317500" algn="l" rtl="0">
              <a:spcBef>
                <a:spcPts val="600"/>
              </a:spcBef>
              <a:spcAft>
                <a:spcPts val="0"/>
              </a:spcAft>
              <a:buClr>
                <a:schemeClr val="accent5"/>
              </a:buClr>
              <a:buSzPts val="1400"/>
              <a:buChar char="-"/>
            </a:pPr>
            <a:r>
              <a:rPr lang="en" sz="1400">
                <a:solidFill>
                  <a:schemeClr val="accent5"/>
                </a:solidFill>
              </a:rPr>
              <a:t>Lack of time to screen multiple health areas</a:t>
            </a:r>
            <a:endParaRPr sz="1400">
              <a:solidFill>
                <a:schemeClr val="accent5"/>
              </a:solidFill>
            </a:endParaRPr>
          </a:p>
          <a:p>
            <a:pPr marL="457200" lvl="0" indent="-317500" algn="l" rtl="0">
              <a:spcBef>
                <a:spcPts val="0"/>
              </a:spcBef>
              <a:spcAft>
                <a:spcPts val="0"/>
              </a:spcAft>
              <a:buClr>
                <a:schemeClr val="accent5"/>
              </a:buClr>
              <a:buSzPts val="1400"/>
              <a:buChar char="-"/>
            </a:pPr>
            <a:r>
              <a:rPr lang="en" sz="1400">
                <a:solidFill>
                  <a:schemeClr val="accent5"/>
                </a:solidFill>
              </a:rPr>
              <a:t>Feeling uncomfortable raising sensitive issues</a:t>
            </a:r>
            <a:endParaRPr sz="1400">
              <a:solidFill>
                <a:schemeClr val="accent5"/>
              </a:solidFill>
            </a:endParaRPr>
          </a:p>
          <a:p>
            <a:pPr marL="457200" lvl="0" indent="-317500" algn="l" rtl="0">
              <a:spcBef>
                <a:spcPts val="0"/>
              </a:spcBef>
              <a:spcAft>
                <a:spcPts val="0"/>
              </a:spcAft>
              <a:buClr>
                <a:schemeClr val="accent5"/>
              </a:buClr>
              <a:buSzPts val="1400"/>
              <a:buChar char="-"/>
            </a:pPr>
            <a:r>
              <a:rPr lang="en" sz="1400">
                <a:solidFill>
                  <a:schemeClr val="accent5"/>
                </a:solidFill>
              </a:rPr>
              <a:t>May feel firearm counseling is outside their scope of practice.</a:t>
            </a:r>
            <a:endParaRPr sz="1400">
              <a:solidFill>
                <a:schemeClr val="accent5"/>
              </a:solidFill>
            </a:endParaRPr>
          </a:p>
          <a:p>
            <a:pPr marL="457200" lvl="0" indent="-317500" algn="l" rtl="0">
              <a:spcBef>
                <a:spcPts val="0"/>
              </a:spcBef>
              <a:spcAft>
                <a:spcPts val="0"/>
              </a:spcAft>
              <a:buClr>
                <a:schemeClr val="accent5"/>
              </a:buClr>
              <a:buSzPts val="1400"/>
              <a:buChar char="-"/>
            </a:pPr>
            <a:r>
              <a:rPr lang="en" sz="1400">
                <a:solidFill>
                  <a:schemeClr val="accent5"/>
                </a:solidFill>
              </a:rPr>
              <a:t>State specific laws</a:t>
            </a:r>
            <a:endParaRPr sz="1400">
              <a:solidFill>
                <a:schemeClr val="accent5"/>
              </a:solidFill>
            </a:endParaRPr>
          </a:p>
          <a:p>
            <a:pPr marL="457200" lvl="0" indent="-317500" algn="l" rtl="0">
              <a:spcBef>
                <a:spcPts val="0"/>
              </a:spcBef>
              <a:spcAft>
                <a:spcPts val="0"/>
              </a:spcAft>
              <a:buClr>
                <a:schemeClr val="accent5"/>
              </a:buClr>
              <a:buSzPts val="1400"/>
              <a:buChar char="-"/>
            </a:pPr>
            <a:r>
              <a:rPr lang="en" sz="1400">
                <a:solidFill>
                  <a:schemeClr val="accent5"/>
                </a:solidFill>
              </a:rPr>
              <a:t>Could interfere with patients second amendment rights- right to bear Arms</a:t>
            </a:r>
            <a:endParaRPr sz="1400">
              <a:solidFill>
                <a:schemeClr val="accent5"/>
              </a:solidFill>
            </a:endParaRPr>
          </a:p>
          <a:p>
            <a:pPr marL="457200" lvl="0" indent="-317500" algn="l" rtl="0">
              <a:spcBef>
                <a:spcPts val="0"/>
              </a:spcBef>
              <a:spcAft>
                <a:spcPts val="0"/>
              </a:spcAft>
              <a:buClr>
                <a:schemeClr val="accent5"/>
              </a:buClr>
              <a:buSzPts val="1400"/>
              <a:buChar char="-"/>
            </a:pPr>
            <a:r>
              <a:rPr lang="en" sz="1400">
                <a:solidFill>
                  <a:schemeClr val="accent5"/>
                </a:solidFill>
              </a:rPr>
              <a:t>Lack of confidence and self-efficacy in managing issues with young people</a:t>
            </a:r>
            <a:endParaRPr sz="1400">
              <a:solidFill>
                <a:schemeClr val="accent5"/>
              </a:solidFill>
            </a:endParaRPr>
          </a:p>
          <a:p>
            <a:pPr marL="0" lvl="0" indent="0" algn="l" rtl="0">
              <a:spcBef>
                <a:spcPts val="0"/>
              </a:spcBef>
              <a:spcAft>
                <a:spcPts val="1600"/>
              </a:spcAft>
              <a:buNone/>
            </a:pPr>
            <a:endParaRPr sz="1400"/>
          </a:p>
        </p:txBody>
      </p:sp>
      <p:pic>
        <p:nvPicPr>
          <p:cNvPr id="302" name="Google Shape;302;p54" descr="Image result for firearm safety counseling"/>
          <p:cNvPicPr preferRelativeResize="0"/>
          <p:nvPr/>
        </p:nvPicPr>
        <p:blipFill>
          <a:blip r:embed="rId3">
            <a:alphaModFix/>
          </a:blip>
          <a:stretch>
            <a:fillRect/>
          </a:stretch>
        </p:blipFill>
        <p:spPr>
          <a:xfrm>
            <a:off x="5733900" y="1152475"/>
            <a:ext cx="3212175" cy="3276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5"/>
          <p:cNvSpPr txBox="1">
            <a:spLocks noGrp="1"/>
          </p:cNvSpPr>
          <p:nvPr>
            <p:ph type="title"/>
          </p:nvPr>
        </p:nvSpPr>
        <p:spPr>
          <a:xfrm>
            <a:off x="311700" y="3120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b="1"/>
              <a:t>Solution for gun violence among youths</a:t>
            </a:r>
            <a:endParaRPr/>
          </a:p>
        </p:txBody>
      </p:sp>
      <p:sp>
        <p:nvSpPr>
          <p:cNvPr id="308" name="Google Shape;308;p55"/>
          <p:cNvSpPr txBox="1">
            <a:spLocks noGrp="1"/>
          </p:cNvSpPr>
          <p:nvPr>
            <p:ph type="body" idx="1"/>
          </p:nvPr>
        </p:nvSpPr>
        <p:spPr>
          <a:xfrm>
            <a:off x="282640" y="884689"/>
            <a:ext cx="8520600" cy="10770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a:solidFill>
                  <a:schemeClr val="accent5"/>
                </a:solidFill>
              </a:rPr>
              <a:t>Gun violence has been a sinister threat to youths. Series of events occur among the youth that calls for an urgent need to find solutions. Events and of gun violence among the adolescents’ calls for appropriate action from public health care providers.</a:t>
            </a:r>
            <a:endParaRPr>
              <a:solidFill>
                <a:schemeClr val="accent5"/>
              </a:solidFill>
            </a:endParaRPr>
          </a:p>
          <a:p>
            <a:pPr marL="457200" lvl="0" indent="-228600" algn="ctr" rtl="0">
              <a:lnSpc>
                <a:spcPct val="115000"/>
              </a:lnSpc>
              <a:spcBef>
                <a:spcPts val="0"/>
              </a:spcBef>
              <a:spcAft>
                <a:spcPts val="0"/>
              </a:spcAft>
              <a:buSzPts val="1800"/>
              <a:buNone/>
            </a:pPr>
            <a:endParaRPr/>
          </a:p>
        </p:txBody>
      </p:sp>
      <p:sp>
        <p:nvSpPr>
          <p:cNvPr id="309" name="Google Shape;309;p55"/>
          <p:cNvSpPr txBox="1"/>
          <p:nvPr/>
        </p:nvSpPr>
        <p:spPr>
          <a:xfrm>
            <a:off x="311700" y="2108670"/>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Oswald"/>
              <a:buNone/>
            </a:pPr>
            <a:r>
              <a:rPr lang="en" sz="3000" b="1" i="0" u="none" strike="noStrike" cap="none">
                <a:solidFill>
                  <a:schemeClr val="dk1"/>
                </a:solidFill>
                <a:latin typeface="Oswald"/>
                <a:ea typeface="Oswald"/>
                <a:cs typeface="Oswald"/>
                <a:sym typeface="Oswald"/>
              </a:rPr>
              <a:t>Solving gun violence through research</a:t>
            </a:r>
            <a:endParaRPr>
              <a:latin typeface="Oswald"/>
              <a:ea typeface="Oswald"/>
              <a:cs typeface="Oswald"/>
              <a:sym typeface="Oswald"/>
            </a:endParaRPr>
          </a:p>
        </p:txBody>
      </p:sp>
      <p:sp>
        <p:nvSpPr>
          <p:cNvPr id="310" name="Google Shape;310;p55"/>
          <p:cNvSpPr txBox="1"/>
          <p:nvPr/>
        </p:nvSpPr>
        <p:spPr>
          <a:xfrm>
            <a:off x="282640" y="2681385"/>
            <a:ext cx="8520600" cy="2315100"/>
          </a:xfrm>
          <a:prstGeom prst="rect">
            <a:avLst/>
          </a:prstGeom>
          <a:noFill/>
          <a:ln>
            <a:noFill/>
          </a:ln>
        </p:spPr>
        <p:txBody>
          <a:bodyPr spcFirstLastPara="1" wrap="square" lIns="91425" tIns="91425" rIns="91425" bIns="91425" anchor="t" anchorCtr="0">
            <a:noAutofit/>
          </a:bodyPr>
          <a:lstStyle/>
          <a:p>
            <a:pPr marL="457200" marR="0" lvl="0" indent="-342900" algn="ctr" rtl="0">
              <a:lnSpc>
                <a:spcPct val="115000"/>
              </a:lnSpc>
              <a:spcBef>
                <a:spcPts val="0"/>
              </a:spcBef>
              <a:spcAft>
                <a:spcPts val="0"/>
              </a:spcAft>
              <a:buClr>
                <a:schemeClr val="accent5"/>
              </a:buClr>
              <a:buSzPts val="1800"/>
              <a:buFont typeface="Average"/>
              <a:buChar char="●"/>
            </a:pPr>
            <a:r>
              <a:rPr lang="en" sz="1800" i="0" u="none" strike="noStrike" cap="none">
                <a:solidFill>
                  <a:schemeClr val="accent5"/>
                </a:solidFill>
                <a:latin typeface="Average"/>
                <a:ea typeface="Average"/>
                <a:cs typeface="Average"/>
                <a:sym typeface="Average"/>
              </a:rPr>
              <a:t>Research on the effects of exposing children to guns and how this can impact on gun violence when the children reach adolescence. </a:t>
            </a:r>
            <a:endParaRPr>
              <a:solidFill>
                <a:schemeClr val="accent5"/>
              </a:solidFill>
              <a:latin typeface="Average"/>
              <a:ea typeface="Average"/>
              <a:cs typeface="Average"/>
              <a:sym typeface="Average"/>
            </a:endParaRPr>
          </a:p>
          <a:p>
            <a:pPr marL="457200" marR="0" lvl="0" indent="-342900" algn="ctr" rtl="0">
              <a:lnSpc>
                <a:spcPct val="115000"/>
              </a:lnSpc>
              <a:spcBef>
                <a:spcPts val="0"/>
              </a:spcBef>
              <a:spcAft>
                <a:spcPts val="0"/>
              </a:spcAft>
              <a:buClr>
                <a:schemeClr val="accent5"/>
              </a:buClr>
              <a:buSzPts val="1800"/>
              <a:buFont typeface="Average"/>
              <a:buChar char="●"/>
            </a:pPr>
            <a:r>
              <a:rPr lang="en" sz="1800" i="0" u="none" strike="noStrike" cap="none">
                <a:solidFill>
                  <a:schemeClr val="accent5"/>
                </a:solidFill>
                <a:latin typeface="Average"/>
                <a:ea typeface="Average"/>
                <a:cs typeface="Average"/>
                <a:sym typeface="Average"/>
              </a:rPr>
              <a:t>Research on gun violence might recommend coming up with policies that support safe storage of firearms and ensuring that they are kept out of the hands of the children and the youths. </a:t>
            </a:r>
            <a:endParaRPr>
              <a:solidFill>
                <a:schemeClr val="accent5"/>
              </a:solidFill>
              <a:latin typeface="Average"/>
              <a:ea typeface="Average"/>
              <a:cs typeface="Average"/>
              <a:sym typeface="Average"/>
            </a:endParaRPr>
          </a:p>
          <a:p>
            <a:pPr marL="457200" marR="0" lvl="0" indent="-342900" algn="ctr" rtl="0">
              <a:lnSpc>
                <a:spcPct val="115000"/>
              </a:lnSpc>
              <a:spcBef>
                <a:spcPts val="0"/>
              </a:spcBef>
              <a:spcAft>
                <a:spcPts val="0"/>
              </a:spcAft>
              <a:buClr>
                <a:schemeClr val="accent5"/>
              </a:buClr>
              <a:buSzPts val="1800"/>
              <a:buFont typeface="Average"/>
              <a:buChar char="●"/>
            </a:pPr>
            <a:r>
              <a:rPr lang="en" sz="1800" i="0" u="none" strike="noStrike" cap="none">
                <a:solidFill>
                  <a:schemeClr val="accent5"/>
                </a:solidFill>
                <a:latin typeface="Average"/>
                <a:ea typeface="Average"/>
                <a:cs typeface="Average"/>
                <a:sym typeface="Average"/>
              </a:rPr>
              <a:t>Research will also indicate whether background checks will help in preventing accidental shootings.</a:t>
            </a:r>
            <a:endParaRPr sz="1800" i="0" u="none" strike="noStrike" cap="none">
              <a:solidFill>
                <a:schemeClr val="accent5"/>
              </a:solidFill>
              <a:latin typeface="Average"/>
              <a:ea typeface="Average"/>
              <a:cs typeface="Average"/>
              <a:sym typeface="Averag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b="1"/>
              <a:t>Enactment of policies and regulations</a:t>
            </a:r>
            <a:endParaRPr/>
          </a:p>
        </p:txBody>
      </p:sp>
      <p:sp>
        <p:nvSpPr>
          <p:cNvPr id="316" name="Google Shape;316;p5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a:solidFill>
                  <a:schemeClr val="accent5"/>
                </a:solidFill>
              </a:rPr>
              <a:t>Policies and regulations advocates for safe gun storage practices especially when it comes to keeping guns out of reach of children and firearm prohibition for high risk groups and individuals with mental challenges.</a:t>
            </a:r>
            <a:endParaRPr>
              <a:solidFill>
                <a:schemeClr val="accent5"/>
              </a:solidFill>
            </a:endParaRPr>
          </a:p>
        </p:txBody>
      </p:sp>
      <p:pic>
        <p:nvPicPr>
          <p:cNvPr id="317" name="Google Shape;317;p56"/>
          <p:cNvPicPr preferRelativeResize="0"/>
          <p:nvPr/>
        </p:nvPicPr>
        <p:blipFill>
          <a:blip r:embed="rId3">
            <a:alphaModFix/>
          </a:blip>
          <a:stretch>
            <a:fillRect/>
          </a:stretch>
        </p:blipFill>
        <p:spPr>
          <a:xfrm>
            <a:off x="3163827" y="2311450"/>
            <a:ext cx="2648924" cy="259732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b="1"/>
              <a:t>Establishment of all-inclusive health systems</a:t>
            </a:r>
            <a:endParaRPr/>
          </a:p>
        </p:txBody>
      </p:sp>
      <p:sp>
        <p:nvSpPr>
          <p:cNvPr id="323" name="Google Shape;323;p57"/>
          <p:cNvSpPr txBox="1">
            <a:spLocks noGrp="1"/>
          </p:cNvSpPr>
          <p:nvPr>
            <p:ph type="body" idx="1"/>
          </p:nvPr>
        </p:nvSpPr>
        <p:spPr>
          <a:xfrm>
            <a:off x="311700" y="1152475"/>
            <a:ext cx="8520600" cy="15702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a:solidFill>
                  <a:schemeClr val="accent5"/>
                </a:solidFill>
              </a:rPr>
              <a:t>The system is dedicated to a health and community response by developing a framework for addressing and preventing violence through incorporating other essentials such as public health departments, religious based institutions, justice systems and primary health care which ensures safety, health and equity. </a:t>
            </a:r>
            <a:endParaRPr>
              <a:solidFill>
                <a:schemeClr val="accent5"/>
              </a:solidFill>
            </a:endParaRPr>
          </a:p>
        </p:txBody>
      </p:sp>
      <p:sp>
        <p:nvSpPr>
          <p:cNvPr id="324" name="Google Shape;324;p57"/>
          <p:cNvSpPr txBox="1"/>
          <p:nvPr/>
        </p:nvSpPr>
        <p:spPr>
          <a:xfrm>
            <a:off x="311700" y="2571052"/>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Oswald"/>
              <a:buNone/>
            </a:pPr>
            <a:r>
              <a:rPr lang="en" sz="3000" b="1" i="0" u="none" strike="noStrike" cap="none">
                <a:solidFill>
                  <a:schemeClr val="dk1"/>
                </a:solidFill>
                <a:latin typeface="Oswald"/>
                <a:ea typeface="Oswald"/>
                <a:cs typeface="Oswald"/>
                <a:sym typeface="Oswald"/>
              </a:rPr>
              <a:t>Community healing</a:t>
            </a:r>
            <a:endParaRPr>
              <a:latin typeface="Oswald"/>
              <a:ea typeface="Oswald"/>
              <a:cs typeface="Oswald"/>
              <a:sym typeface="Oswald"/>
            </a:endParaRPr>
          </a:p>
        </p:txBody>
      </p:sp>
      <p:sp>
        <p:nvSpPr>
          <p:cNvPr id="325" name="Google Shape;325;p57"/>
          <p:cNvSpPr txBox="1"/>
          <p:nvPr/>
        </p:nvSpPr>
        <p:spPr>
          <a:xfrm>
            <a:off x="311700" y="3143752"/>
            <a:ext cx="8520600" cy="1570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accent3"/>
              </a:buClr>
              <a:buSzPts val="1800"/>
              <a:buFont typeface="Arial"/>
              <a:buNone/>
            </a:pPr>
            <a:r>
              <a:rPr lang="en" sz="1800" i="0" u="none" strike="noStrike" cap="none">
                <a:solidFill>
                  <a:schemeClr val="accent5"/>
                </a:solidFill>
                <a:latin typeface="Average"/>
                <a:ea typeface="Average"/>
                <a:cs typeface="Average"/>
                <a:sym typeface="Average"/>
              </a:rPr>
              <a:t>Prevention of community trauma and expansion of access to emotional and mental health support in order to address trauma that leads to gun related violence. Public health assess and connect individuals who are at a high risk to arm themselves. </a:t>
            </a:r>
            <a:endParaRPr>
              <a:solidFill>
                <a:schemeClr val="accent5"/>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8"/>
          <p:cNvSpPr txBox="1">
            <a:spLocks noGrp="1"/>
          </p:cNvSpPr>
          <p:nvPr>
            <p:ph type="title"/>
          </p:nvPr>
        </p:nvSpPr>
        <p:spPr>
          <a:xfrm>
            <a:off x="311700" y="2344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b="1"/>
              <a:t>Establishing a culture of gun safety</a:t>
            </a:r>
            <a:endParaRPr/>
          </a:p>
        </p:txBody>
      </p:sp>
      <p:sp>
        <p:nvSpPr>
          <p:cNvPr id="331" name="Google Shape;331;p58"/>
          <p:cNvSpPr txBox="1">
            <a:spLocks noGrp="1"/>
          </p:cNvSpPr>
          <p:nvPr>
            <p:ph type="body" idx="1"/>
          </p:nvPr>
        </p:nvSpPr>
        <p:spPr>
          <a:xfrm>
            <a:off x="-155200" y="1152475"/>
            <a:ext cx="8987400" cy="34164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a:solidFill>
                  <a:schemeClr val="accent5"/>
                </a:solidFill>
              </a:rPr>
              <a:t>This involves educating and sensitizing the community on gun related violence. This incorporates public health facilities in identifying and raising emotionally healthy children and arbitrates with affected individuals who are threatening violence.</a:t>
            </a:r>
            <a:endParaRPr>
              <a:solidFill>
                <a:schemeClr val="accent5"/>
              </a:solidFill>
            </a:endParaRPr>
          </a:p>
          <a:p>
            <a:pPr marL="457200" lvl="0" indent="-228600" algn="l" rtl="0">
              <a:lnSpc>
                <a:spcPct val="115000"/>
              </a:lnSpc>
              <a:spcBef>
                <a:spcPts val="0"/>
              </a:spcBef>
              <a:spcAft>
                <a:spcPts val="0"/>
              </a:spcAft>
              <a:buSzPts val="1800"/>
              <a:buNone/>
            </a:pPr>
            <a:endParaRPr/>
          </a:p>
        </p:txBody>
      </p:sp>
      <p:pic>
        <p:nvPicPr>
          <p:cNvPr id="332" name="Google Shape;332;p58"/>
          <p:cNvPicPr preferRelativeResize="0"/>
          <p:nvPr/>
        </p:nvPicPr>
        <p:blipFill>
          <a:blip r:embed="rId3">
            <a:alphaModFix/>
          </a:blip>
          <a:stretch>
            <a:fillRect/>
          </a:stretch>
        </p:blipFill>
        <p:spPr>
          <a:xfrm>
            <a:off x="2456075" y="2424649"/>
            <a:ext cx="4014250" cy="2674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9"/>
          <p:cNvSpPr txBox="1">
            <a:spLocks noGrp="1"/>
          </p:cNvSpPr>
          <p:nvPr>
            <p:ph type="title"/>
          </p:nvPr>
        </p:nvSpPr>
        <p:spPr>
          <a:xfrm>
            <a:off x="363400" y="842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Summary</a:t>
            </a:r>
            <a:endParaRPr/>
          </a:p>
        </p:txBody>
      </p:sp>
      <p:sp>
        <p:nvSpPr>
          <p:cNvPr id="338" name="Google Shape;338;p59"/>
          <p:cNvSpPr txBox="1">
            <a:spLocks noGrp="1"/>
          </p:cNvSpPr>
          <p:nvPr>
            <p:ph type="body" idx="1"/>
          </p:nvPr>
        </p:nvSpPr>
        <p:spPr>
          <a:xfrm>
            <a:off x="311700" y="787200"/>
            <a:ext cx="8520600" cy="3416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accent5"/>
              </a:buClr>
              <a:buSzPts val="1200"/>
              <a:buAutoNum type="arabicPeriod"/>
            </a:pPr>
            <a:r>
              <a:rPr lang="en" sz="1200">
                <a:solidFill>
                  <a:schemeClr val="accent5"/>
                </a:solidFill>
              </a:rPr>
              <a:t>Guns are extremely prevalent in the US, and violence(whether seen or experienced) can cause many mental health consequences. </a:t>
            </a:r>
            <a:endParaRPr sz="1200">
              <a:solidFill>
                <a:schemeClr val="accent5"/>
              </a:solidFill>
            </a:endParaRPr>
          </a:p>
          <a:p>
            <a:pPr marL="457200" lvl="0" indent="-304800" algn="l" rtl="0">
              <a:spcBef>
                <a:spcPts val="0"/>
              </a:spcBef>
              <a:spcAft>
                <a:spcPts val="0"/>
              </a:spcAft>
              <a:buClr>
                <a:schemeClr val="accent5"/>
              </a:buClr>
              <a:buSzPts val="1200"/>
              <a:buAutoNum type="arabicPeriod"/>
            </a:pPr>
            <a:r>
              <a:rPr lang="en" sz="1200">
                <a:solidFill>
                  <a:schemeClr val="accent5"/>
                </a:solidFill>
              </a:rPr>
              <a:t>Thousands of people die as a result of gun violence every year. Children represent some of the most vulnerable groups to gun violence.</a:t>
            </a:r>
            <a:endParaRPr sz="1200">
              <a:solidFill>
                <a:schemeClr val="accent5"/>
              </a:solidFill>
            </a:endParaRPr>
          </a:p>
          <a:p>
            <a:pPr marL="457200" lvl="0" indent="-304800" algn="l" rtl="0">
              <a:spcBef>
                <a:spcPts val="0"/>
              </a:spcBef>
              <a:spcAft>
                <a:spcPts val="0"/>
              </a:spcAft>
              <a:buClr>
                <a:schemeClr val="accent5"/>
              </a:buClr>
              <a:buSzPts val="1200"/>
              <a:buAutoNum type="arabicPeriod"/>
            </a:pPr>
            <a:r>
              <a:rPr lang="en" sz="1200">
                <a:solidFill>
                  <a:schemeClr val="accent5"/>
                </a:solidFill>
              </a:rPr>
              <a:t>Policies regarding guns in the US differ from state to state, with a large emphasis on regulating “open-carry” according to the state’s jurisdiction..</a:t>
            </a:r>
            <a:endParaRPr sz="1200">
              <a:solidFill>
                <a:schemeClr val="accent5"/>
              </a:solidFill>
            </a:endParaRPr>
          </a:p>
          <a:p>
            <a:pPr marL="457200" lvl="0" indent="-304800" algn="l" rtl="0">
              <a:spcBef>
                <a:spcPts val="0"/>
              </a:spcBef>
              <a:spcAft>
                <a:spcPts val="0"/>
              </a:spcAft>
              <a:buClr>
                <a:schemeClr val="accent5"/>
              </a:buClr>
              <a:buSzPts val="1200"/>
              <a:buAutoNum type="arabicPeriod"/>
            </a:pPr>
            <a:r>
              <a:rPr lang="en" sz="1200">
                <a:solidFill>
                  <a:schemeClr val="accent5"/>
                </a:solidFill>
              </a:rPr>
              <a:t>American gun policies are relatively lax compared to other countries, perhaps owing to the 2-5 times greater rates of gun-related deaths in the United States compared to the rest of the developed world</a:t>
            </a:r>
            <a:endParaRPr sz="1200">
              <a:solidFill>
                <a:schemeClr val="accent5"/>
              </a:solidFill>
            </a:endParaRPr>
          </a:p>
          <a:p>
            <a:pPr marL="457200" lvl="0" indent="-304800" algn="l" rtl="0">
              <a:spcBef>
                <a:spcPts val="0"/>
              </a:spcBef>
              <a:spcAft>
                <a:spcPts val="0"/>
              </a:spcAft>
              <a:buClr>
                <a:schemeClr val="accent5"/>
              </a:buClr>
              <a:buSzPts val="1200"/>
              <a:buAutoNum type="arabicPeriod"/>
            </a:pPr>
            <a:r>
              <a:rPr lang="en" sz="1200">
                <a:solidFill>
                  <a:schemeClr val="accent5"/>
                </a:solidFill>
              </a:rPr>
              <a:t>Lack of research, Opposition from NRA, stigma, disparities, decreased access to mental healthcare as well as lack of firearm safety are all barriers to helping us understand this issue.</a:t>
            </a:r>
            <a:endParaRPr sz="1200">
              <a:solidFill>
                <a:schemeClr val="accent5"/>
              </a:solidFill>
            </a:endParaRPr>
          </a:p>
          <a:p>
            <a:pPr marL="457200" lvl="0" indent="-304800" algn="l" rtl="0">
              <a:spcBef>
                <a:spcPts val="0"/>
              </a:spcBef>
              <a:spcAft>
                <a:spcPts val="0"/>
              </a:spcAft>
              <a:buClr>
                <a:schemeClr val="accent5"/>
              </a:buClr>
              <a:buSzPts val="1200"/>
              <a:buAutoNum type="arabicPeriod"/>
            </a:pPr>
            <a:r>
              <a:rPr lang="en" sz="1200">
                <a:solidFill>
                  <a:schemeClr val="accent5"/>
                </a:solidFill>
              </a:rPr>
              <a:t>This is a multifaceted issue that can have many solutions, starting with policy change, counseling children and adolescents on violence, and providing the mental health services to those who have been affected by gun violence.</a:t>
            </a:r>
            <a:endParaRPr sz="1200">
              <a:solidFill>
                <a:schemeClr val="accent5"/>
              </a:solidFill>
            </a:endParaRPr>
          </a:p>
        </p:txBody>
      </p:sp>
      <p:pic>
        <p:nvPicPr>
          <p:cNvPr id="339" name="Google Shape;339;p59"/>
          <p:cNvPicPr preferRelativeResize="0"/>
          <p:nvPr/>
        </p:nvPicPr>
        <p:blipFill>
          <a:blip r:embed="rId3">
            <a:alphaModFix/>
          </a:blip>
          <a:stretch>
            <a:fillRect/>
          </a:stretch>
        </p:blipFill>
        <p:spPr>
          <a:xfrm>
            <a:off x="942975" y="3340950"/>
            <a:ext cx="7258050" cy="1802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Sources-Intro</a:t>
            </a:r>
            <a:endParaRPr/>
          </a:p>
        </p:txBody>
      </p:sp>
      <p:sp>
        <p:nvSpPr>
          <p:cNvPr id="345" name="Google Shape;345;p60"/>
          <p:cNvSpPr txBox="1">
            <a:spLocks noGrp="1"/>
          </p:cNvSpPr>
          <p:nvPr>
            <p:ph type="body" idx="1"/>
          </p:nvPr>
        </p:nvSpPr>
        <p:spPr>
          <a:xfrm>
            <a:off x="165450" y="1558050"/>
            <a:ext cx="8520600" cy="2027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u="sng">
                <a:solidFill>
                  <a:schemeClr val="hlink"/>
                </a:solidFill>
                <a:hlinkClick r:id="rId3"/>
              </a:rPr>
              <a:t>https://www.jstor.org/stable/pdf/1602739.pdf?casa_token=iqvbGcIlqNAAAAAA:KbGddYDK0bDzZEDJqmLD9oj9GrrlN8A29Ls5fo4lBUr60qIGQWoLndmi6DP2r5IoxENpHbxOkJzNMKlxd3XmRtwTsl2qxeW6AQtdWB1ZUJG7joheRPp9</a:t>
            </a:r>
            <a:r>
              <a:rPr lang="en" sz="1600"/>
              <a:t> </a:t>
            </a:r>
            <a:endParaRPr sz="1600"/>
          </a:p>
          <a:p>
            <a:pPr marL="457200" lvl="0" indent="-330200" algn="l" rtl="0">
              <a:spcBef>
                <a:spcPts val="0"/>
              </a:spcBef>
              <a:spcAft>
                <a:spcPts val="0"/>
              </a:spcAft>
              <a:buSzPts val="1600"/>
              <a:buChar char="●"/>
            </a:pPr>
            <a:r>
              <a:rPr lang="en" sz="1600" u="sng">
                <a:solidFill>
                  <a:schemeClr val="hlink"/>
                </a:solidFill>
                <a:hlinkClick r:id="rId4"/>
              </a:rPr>
              <a:t>https://www.nytimes.com/2018/12/18/us/gun-deaths.html</a:t>
            </a:r>
            <a:r>
              <a:rPr lang="en" sz="1600"/>
              <a:t> </a:t>
            </a:r>
            <a:endParaRPr sz="1600"/>
          </a:p>
          <a:p>
            <a:pPr marL="457200" lvl="0" indent="-330200" algn="l" rtl="0">
              <a:spcBef>
                <a:spcPts val="0"/>
              </a:spcBef>
              <a:spcAft>
                <a:spcPts val="0"/>
              </a:spcAft>
              <a:buSzPts val="1600"/>
              <a:buChar char="●"/>
            </a:pPr>
            <a:r>
              <a:rPr lang="en" sz="1600"/>
              <a:t>-</a:t>
            </a:r>
            <a:r>
              <a:rPr lang="en" sz="1600" u="sng">
                <a:solidFill>
                  <a:schemeClr val="hlink"/>
                </a:solidFill>
                <a:hlinkClick r:id="rId5"/>
              </a:rPr>
              <a:t>https://www.jstor.org/stable/pdf/1602741.pdf?casa_token=OuzF221eN0EAAAAA:aPnu2rgAXhKu8IwIMb8nt5mnsvqqtXPS3ioeP0oIy4Guo8dLDfFiz8ShpdFkqG64VxhwD95OwjiNxVRyjcSluxA3n9IkpVVDYfZP_oznl9fRunEuu30v</a:t>
            </a:r>
            <a:r>
              <a:rPr lang="en" sz="1600"/>
              <a:t> </a:t>
            </a:r>
            <a:endParaRPr sz="1600"/>
          </a:p>
          <a:p>
            <a:pPr marL="457200" lvl="0" indent="-330200" algn="l" rtl="0">
              <a:spcBef>
                <a:spcPts val="0"/>
              </a:spcBef>
              <a:spcAft>
                <a:spcPts val="0"/>
              </a:spcAft>
              <a:buSzPts val="1600"/>
              <a:buChar char="●"/>
            </a:pPr>
            <a:r>
              <a:rPr lang="en" sz="1600" u="sng">
                <a:solidFill>
                  <a:schemeClr val="hlink"/>
                </a:solidFill>
                <a:hlinkClick r:id="rId6"/>
              </a:rPr>
              <a:t>https://www.healthaffairs.org/doi/full/10.1377/hlthaff.12.4.7</a:t>
            </a:r>
            <a:r>
              <a:rPr lang="en" sz="1600"/>
              <a:t> -</a:t>
            </a:r>
            <a:endParaRPr sz="1600"/>
          </a:p>
          <a:p>
            <a:pPr marL="457200" lvl="0" indent="-330200" algn="l" rtl="0">
              <a:spcBef>
                <a:spcPts val="0"/>
              </a:spcBef>
              <a:spcAft>
                <a:spcPts val="0"/>
              </a:spcAft>
              <a:buSzPts val="1600"/>
              <a:buChar char="●"/>
            </a:pPr>
            <a:r>
              <a:rPr lang="en" sz="1600">
                <a:solidFill>
                  <a:schemeClr val="hlink"/>
                </a:solidFill>
                <a:uFill>
                  <a:noFill/>
                </a:uFill>
                <a:hlinkClick r:id="rId7"/>
              </a:rPr>
              <a:t>https://www.apha.org/~/media/files/pdf/factsheets/160317_gunviolencefs.ashx</a:t>
            </a:r>
            <a:r>
              <a:rPr lang="en" sz="1600"/>
              <a:t> </a:t>
            </a:r>
            <a:endParaRPr sz="1600"/>
          </a:p>
          <a:p>
            <a:pPr marL="457200" lvl="0" indent="-330200" algn="l" rtl="0">
              <a:spcBef>
                <a:spcPts val="0"/>
              </a:spcBef>
              <a:spcAft>
                <a:spcPts val="0"/>
              </a:spcAft>
              <a:buSzPts val="1600"/>
              <a:buChar char="●"/>
            </a:pPr>
            <a:r>
              <a:rPr lang="en" sz="1600" u="sng">
                <a:solidFill>
                  <a:schemeClr val="hlink"/>
                </a:solidFill>
                <a:hlinkClick r:id="rId8"/>
              </a:rPr>
              <a:t>https://www.cdc.gov/nchs/pressroom/sosmap/firearm_mortality/firearm.htm</a:t>
            </a:r>
            <a:r>
              <a:rPr lang="en" sz="1600"/>
              <a:t> </a:t>
            </a:r>
            <a:endParaRPr sz="1600"/>
          </a:p>
          <a:p>
            <a:pPr marL="0" lvl="0" indent="0" algn="l" rtl="0">
              <a:spcBef>
                <a:spcPts val="1600"/>
              </a:spcBef>
              <a:spcAft>
                <a:spcPts val="1600"/>
              </a:spcAft>
              <a:buNone/>
            </a:pPr>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1"/>
          <p:cNvSpPr txBox="1">
            <a:spLocks noGrp="1"/>
          </p:cNvSpPr>
          <p:nvPr>
            <p:ph type="title"/>
          </p:nvPr>
        </p:nvSpPr>
        <p:spPr>
          <a:xfrm>
            <a:off x="223025" y="80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 Gun policies in the US </a:t>
            </a:r>
            <a:endParaRPr/>
          </a:p>
        </p:txBody>
      </p:sp>
      <p:sp>
        <p:nvSpPr>
          <p:cNvPr id="351" name="Google Shape;351;p61"/>
          <p:cNvSpPr txBox="1">
            <a:spLocks noGrp="1"/>
          </p:cNvSpPr>
          <p:nvPr>
            <p:ph type="body" idx="1"/>
          </p:nvPr>
        </p:nvSpPr>
        <p:spPr>
          <a:xfrm>
            <a:off x="311700" y="653275"/>
            <a:ext cx="8520600" cy="341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accent5"/>
              </a:buClr>
              <a:buSzPts val="1600"/>
              <a:buChar char="●"/>
            </a:pPr>
            <a:r>
              <a:rPr lang="en" sz="1600" i="1" u="sng">
                <a:solidFill>
                  <a:schemeClr val="hlink"/>
                </a:solidFill>
                <a:hlinkClick r:id="rId3"/>
              </a:rPr>
              <a:t>https://www.ncbi.nlm.nih.gov/pmc/articles/PMC5993413/</a:t>
            </a:r>
            <a:endParaRPr sz="1600" i="1">
              <a:solidFill>
                <a:schemeClr val="accent5"/>
              </a:solidFill>
            </a:endParaRPr>
          </a:p>
          <a:p>
            <a:pPr marL="457200" lvl="0" indent="-330200" algn="l" rtl="0">
              <a:spcBef>
                <a:spcPts val="0"/>
              </a:spcBef>
              <a:spcAft>
                <a:spcPts val="0"/>
              </a:spcAft>
              <a:buClr>
                <a:schemeClr val="accent5"/>
              </a:buClr>
              <a:buSzPts val="1600"/>
              <a:buChar char="●"/>
            </a:pPr>
            <a:r>
              <a:rPr lang="en" sz="1600" u="sng">
                <a:solidFill>
                  <a:schemeClr val="accent5"/>
                </a:solidFill>
                <a:hlinkClick r:id="rId4"/>
              </a:rPr>
              <a:t>https://www.theatlantic.com/health/archive/2018/02/gun-violence-public-health/553430/</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a:solidFill>
                  <a:schemeClr val="accent5"/>
                </a:solidFill>
              </a:rPr>
              <a:t>https://sciencebasedmedicine.org/gun-violence-as-a-public-health-issue/</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u="sng">
                <a:solidFill>
                  <a:schemeClr val="hlink"/>
                </a:solidFill>
                <a:hlinkClick r:id="rId5"/>
              </a:rPr>
              <a:t>https://www.americanprogress.org/issues/guns-crime/reports/2016/03/09/132894/removing-barriers-and-reinvesting-in-public-health-research-on-gun-violence/</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u="sng">
                <a:solidFill>
                  <a:schemeClr val="accent5"/>
                </a:solidFill>
                <a:hlinkClick r:id="rId6"/>
              </a:rPr>
              <a:t>https://www.vox.com/2016/6/15/11934246/gun-violence-america-questions</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a:solidFill>
                  <a:schemeClr val="accent5"/>
                </a:solidFill>
              </a:rPr>
              <a:t>https://www.childtrends.org/wp-content/uploads/2013/04/Child_Trends-2013_01_01_AHH_MHAccessl.pdf</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a:solidFill>
                  <a:schemeClr val="accent5"/>
                </a:solidFill>
              </a:rPr>
              <a:t>http://www.mentalhealthamerica.net/issues/mental-health-america-youth-data</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a:solidFill>
                  <a:schemeClr val="accent5"/>
                </a:solidFill>
              </a:rPr>
              <a:t>https://www.ncbi.nlm.nih.gov/pmc/articles/PMC2945389/</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a:solidFill>
                  <a:schemeClr val="accent5"/>
                </a:solidFill>
              </a:rPr>
              <a:t>https://www.ncbi.nlm.nih.gov/pmc/articles/PMC3731155/</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u="sng">
                <a:solidFill>
                  <a:schemeClr val="hlink"/>
                </a:solidFill>
                <a:hlinkClick r:id="rId7"/>
              </a:rPr>
              <a:t>http://news.unchealthcare.org/news/2018/january/majority-of-doctors-do-not-counsel-patients-about-firearm-violence</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b="1" u="sng">
                <a:solidFill>
                  <a:schemeClr val="accent5"/>
                </a:solidFill>
                <a:hlinkClick r:id="rId8"/>
              </a:rPr>
              <a:t>https://www.ncbi.nlm.nih.gov/pmc/articles/PMC5784421/</a:t>
            </a:r>
            <a:endParaRPr/>
          </a:p>
          <a:p>
            <a:pPr marL="457200" lvl="0" indent="-330200" algn="l" rtl="0">
              <a:spcBef>
                <a:spcPts val="0"/>
              </a:spcBef>
              <a:spcAft>
                <a:spcPts val="0"/>
              </a:spcAft>
              <a:buClr>
                <a:schemeClr val="accent5"/>
              </a:buClr>
              <a:buSzPts val="1600"/>
              <a:buChar char="●"/>
            </a:pPr>
            <a:r>
              <a:rPr lang="en" sz="1600" u="sng">
                <a:solidFill>
                  <a:schemeClr val="hlink"/>
                </a:solidFill>
                <a:hlinkClick r:id="rId9"/>
              </a:rPr>
              <a:t>https://www.ncbi.nlm.nih.gov/pmc/articles/PMC4973106/</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a:solidFill>
                  <a:schemeClr val="accent5"/>
                </a:solidFill>
              </a:rPr>
              <a:t>https://www.businessinsider.com/how-to-buy-a-gun-2017-10</a:t>
            </a:r>
            <a:endParaRPr sz="1600">
              <a:solidFill>
                <a:schemeClr val="accent5"/>
              </a:solidFill>
            </a:endParaRPr>
          </a:p>
          <a:p>
            <a:pPr marL="0" lvl="0" indent="0" algn="l" rtl="0">
              <a:spcBef>
                <a:spcPts val="0"/>
              </a:spcBef>
              <a:spcAft>
                <a:spcPts val="0"/>
              </a:spcAft>
              <a:buNone/>
            </a:pPr>
            <a:r>
              <a:rPr lang="en" sz="1200">
                <a:solidFill>
                  <a:schemeClr val="accent5"/>
                </a:solidFill>
                <a:latin typeface="Calibri"/>
                <a:ea typeface="Calibri"/>
                <a:cs typeface="Calibri"/>
                <a:sym typeface="Calibri"/>
              </a:rPr>
              <a:t/>
            </a:r>
            <a:br>
              <a:rPr lang="en" sz="1200">
                <a:solidFill>
                  <a:schemeClr val="accent5"/>
                </a:solidFill>
                <a:latin typeface="Calibri"/>
                <a:ea typeface="Calibri"/>
                <a:cs typeface="Calibri"/>
                <a:sym typeface="Calibri"/>
              </a:rPr>
            </a:br>
            <a:r>
              <a:rPr lang="en" sz="1200">
                <a:solidFill>
                  <a:schemeClr val="accent5"/>
                </a:solidFill>
                <a:latin typeface="Calibri"/>
                <a:ea typeface="Calibri"/>
                <a:cs typeface="Calibri"/>
                <a:sym typeface="Calibri"/>
              </a:rPr>
              <a:t/>
            </a:r>
            <a:br>
              <a:rPr lang="en" sz="1200">
                <a:solidFill>
                  <a:schemeClr val="accent5"/>
                </a:solidFill>
                <a:latin typeface="Calibri"/>
                <a:ea typeface="Calibri"/>
                <a:cs typeface="Calibri"/>
                <a:sym typeface="Calibri"/>
              </a:rPr>
            </a:br>
            <a:endParaRPr sz="1200">
              <a:solidFill>
                <a:schemeClr val="accent5"/>
              </a:solidFill>
              <a:latin typeface="Calibri"/>
              <a:ea typeface="Calibri"/>
              <a:cs typeface="Calibri"/>
              <a:sym typeface="Calibri"/>
            </a:endParaRPr>
          </a:p>
          <a:p>
            <a:pPr marL="0" lvl="0" indent="0" algn="l" rtl="0">
              <a:spcBef>
                <a:spcPts val="0"/>
              </a:spcBef>
              <a:spcAft>
                <a:spcPts val="0"/>
              </a:spcAft>
              <a:buNone/>
            </a:pPr>
            <a:endParaRPr sz="1200">
              <a:solidFill>
                <a:schemeClr val="accent5"/>
              </a:solidFill>
              <a:latin typeface="Calibri"/>
              <a:ea typeface="Calibri"/>
              <a:cs typeface="Calibri"/>
              <a:sym typeface="Calibri"/>
            </a:endParaRPr>
          </a:p>
          <a:p>
            <a:pPr marL="0" lvl="0" indent="0" algn="l" rtl="0">
              <a:spcBef>
                <a:spcPts val="0"/>
              </a:spcBef>
              <a:spcAft>
                <a:spcPts val="0"/>
              </a:spcAft>
              <a:buNone/>
            </a:pPr>
            <a:endParaRPr sz="1200">
              <a:solidFill>
                <a:srgbClr val="000000"/>
              </a:solidFill>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endParaRPr sz="1200">
              <a:solidFill>
                <a:srgbClr val="000000"/>
              </a:solidFill>
              <a:latin typeface="Calibri"/>
              <a:ea typeface="Calibri"/>
              <a:cs typeface="Calibri"/>
              <a:sym typeface="Calibri"/>
            </a:endParaRPr>
          </a:p>
          <a:p>
            <a:pPr marL="0" lvl="0" indent="0" algn="l" rtl="0">
              <a:spcBef>
                <a:spcPts val="0"/>
              </a:spcBef>
              <a:spcAft>
                <a:spcPts val="160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62"/>
          <p:cNvSpPr txBox="1">
            <a:spLocks noGrp="1"/>
          </p:cNvSpPr>
          <p:nvPr>
            <p:ph type="title"/>
          </p:nvPr>
        </p:nvSpPr>
        <p:spPr>
          <a:xfrm>
            <a:off x="208300" y="4579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Sources-Policies around the world  </a:t>
            </a:r>
            <a:endParaRPr/>
          </a:p>
        </p:txBody>
      </p:sp>
      <p:sp>
        <p:nvSpPr>
          <p:cNvPr id="357" name="Google Shape;357;p62"/>
          <p:cNvSpPr txBox="1">
            <a:spLocks noGrp="1"/>
          </p:cNvSpPr>
          <p:nvPr>
            <p:ph type="body" idx="1"/>
          </p:nvPr>
        </p:nvSpPr>
        <p:spPr>
          <a:xfrm>
            <a:off x="208300" y="15918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u="sng">
                <a:solidFill>
                  <a:schemeClr val="hlink"/>
                </a:solidFill>
                <a:hlinkClick r:id="rId3"/>
              </a:rPr>
              <a:t>https://www.law.cornell.edu/wex/second_amendment</a:t>
            </a:r>
            <a:endParaRPr/>
          </a:p>
          <a:p>
            <a:pPr marL="457200" lvl="0" indent="-342900" algn="l" rtl="0">
              <a:spcBef>
                <a:spcPts val="0"/>
              </a:spcBef>
              <a:spcAft>
                <a:spcPts val="0"/>
              </a:spcAft>
              <a:buSzPts val="1800"/>
              <a:buChar char="●"/>
            </a:pPr>
            <a:r>
              <a:rPr lang="en" u="sng">
                <a:solidFill>
                  <a:schemeClr val="hlink"/>
                </a:solidFill>
                <a:hlinkClick r:id="rId4"/>
              </a:rPr>
              <a:t>https://lawcenter.giffords.org/gun-laws/policy-areas/guns-in-public/open-carry/</a:t>
            </a:r>
            <a:endParaRPr/>
          </a:p>
          <a:p>
            <a:pPr marL="457200" lvl="0" indent="-342900" algn="l" rtl="0">
              <a:spcBef>
                <a:spcPts val="0"/>
              </a:spcBef>
              <a:spcAft>
                <a:spcPts val="0"/>
              </a:spcAft>
              <a:buSzPts val="1800"/>
              <a:buChar char="●"/>
            </a:pPr>
            <a:r>
              <a:rPr lang="en" u="sng">
                <a:solidFill>
                  <a:schemeClr val="hlink"/>
                </a:solidFill>
                <a:hlinkClick r:id="rId5"/>
              </a:rPr>
              <a:t>https://www.standard.co.uk/news/world/us-gun-control-laws-who-can-own-a-gun-how-do-americas-firearms-regulations-work-a3768231.html</a:t>
            </a:r>
            <a:endParaRPr/>
          </a:p>
          <a:p>
            <a:pPr marL="457200" lvl="0" indent="-342900" algn="l" rtl="0">
              <a:spcBef>
                <a:spcPts val="0"/>
              </a:spcBef>
              <a:spcAft>
                <a:spcPts val="0"/>
              </a:spcAft>
              <a:buSzPts val="1800"/>
              <a:buChar char="●"/>
            </a:pPr>
            <a:r>
              <a:rPr lang="en" u="sng">
                <a:solidFill>
                  <a:schemeClr val="hlink"/>
                </a:solidFill>
                <a:hlinkClick r:id="rId6"/>
              </a:rPr>
              <a:t>https://www.thoughtco.com/who-cannot-have-gund-in-america-4051068</a:t>
            </a:r>
            <a:endParaRPr/>
          </a:p>
          <a:p>
            <a:pPr marL="457200" lvl="0" indent="-342900" algn="l" rtl="0">
              <a:spcBef>
                <a:spcPts val="0"/>
              </a:spcBef>
              <a:spcAft>
                <a:spcPts val="0"/>
              </a:spcAft>
              <a:buSzPts val="1800"/>
              <a:buChar char="●"/>
            </a:pPr>
            <a:r>
              <a:rPr lang="en" u="sng">
                <a:solidFill>
                  <a:schemeClr val="hlink"/>
                </a:solidFill>
                <a:hlinkClick r:id="rId7"/>
              </a:rPr>
              <a:t>https://www.gunstocarry.com/federal-gun-laws/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Sources-Breaking down barriers </a:t>
            </a:r>
            <a:endParaRPr/>
          </a:p>
        </p:txBody>
      </p:sp>
      <p:sp>
        <p:nvSpPr>
          <p:cNvPr id="363" name="Google Shape;363;p63"/>
          <p:cNvSpPr txBox="1">
            <a:spLocks noGrp="1"/>
          </p:cNvSpPr>
          <p:nvPr>
            <p:ph type="body" idx="1"/>
          </p:nvPr>
        </p:nvSpPr>
        <p:spPr>
          <a:xfrm>
            <a:off x="311700" y="1320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u="sng">
                <a:solidFill>
                  <a:schemeClr val="accent5"/>
                </a:solidFill>
                <a:hlinkClick r:id="rId3"/>
              </a:rPr>
              <a:t>https://www.cfr.org/backgrounder/us-gun-policy-global-comparisons</a:t>
            </a:r>
            <a:endParaRPr>
              <a:solidFill>
                <a:schemeClr val="accent5"/>
              </a:solidFill>
            </a:endParaRPr>
          </a:p>
          <a:p>
            <a:pPr marL="457200" lvl="0" indent="-342900" algn="l" rtl="0">
              <a:spcBef>
                <a:spcPts val="0"/>
              </a:spcBef>
              <a:spcAft>
                <a:spcPts val="0"/>
              </a:spcAft>
              <a:buClr>
                <a:schemeClr val="accent5"/>
              </a:buClr>
              <a:buSzPts val="1800"/>
              <a:buChar char="●"/>
            </a:pPr>
            <a:r>
              <a:rPr lang="en" u="sng">
                <a:solidFill>
                  <a:schemeClr val="accent5"/>
                </a:solidFill>
                <a:hlinkClick r:id="rId4"/>
              </a:rPr>
              <a:t>https://www.pbs.org/newshour/politics/gun-policy</a:t>
            </a:r>
            <a:endParaRPr>
              <a:solidFill>
                <a:schemeClr val="accent5"/>
              </a:solidFill>
            </a:endParaRPr>
          </a:p>
          <a:p>
            <a:pPr marL="457200" lvl="0" indent="-342900" algn="l" rtl="0">
              <a:spcBef>
                <a:spcPts val="0"/>
              </a:spcBef>
              <a:spcAft>
                <a:spcPts val="0"/>
              </a:spcAft>
              <a:buClr>
                <a:schemeClr val="accent5"/>
              </a:buClr>
              <a:buSzPts val="1800"/>
              <a:buChar char="●"/>
            </a:pPr>
            <a:r>
              <a:rPr lang="en" u="sng">
                <a:solidFill>
                  <a:schemeClr val="accent5"/>
                </a:solidFill>
                <a:hlinkClick r:id="rId5"/>
              </a:rPr>
              <a:t>https://www.nytimes.com/interactive/2018/03/02/world/international-gun-laws.html</a:t>
            </a:r>
            <a:endParaRPr>
              <a:solidFill>
                <a:schemeClr val="accent5"/>
              </a:solidFill>
            </a:endParaRPr>
          </a:p>
          <a:p>
            <a:pPr marL="457200" lvl="0" indent="-342900" algn="l" rtl="0">
              <a:spcBef>
                <a:spcPts val="0"/>
              </a:spcBef>
              <a:spcAft>
                <a:spcPts val="0"/>
              </a:spcAft>
              <a:buClr>
                <a:schemeClr val="accent5"/>
              </a:buClr>
              <a:buSzPts val="1800"/>
              <a:buChar char="●"/>
            </a:pPr>
            <a:r>
              <a:rPr lang="en" u="sng">
                <a:solidFill>
                  <a:schemeClr val="accent5"/>
                </a:solidFill>
                <a:hlinkClick r:id="rId6"/>
              </a:rPr>
              <a:t>https://www.thoughtco.com/who-cannot-have-gund-in-america-405106</a:t>
            </a:r>
            <a:r>
              <a:rPr lang="en" u="sng">
                <a:solidFill>
                  <a:schemeClr val="accent5"/>
                </a:solidFill>
                <a:hlinkClick r:id="rId6"/>
              </a:rPr>
              <a:t>8</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https://www.thetrace.org/2016/07/rise-of-open-carry-explained/</a:t>
            </a:r>
            <a:endParaRPr>
              <a:solidFill>
                <a:schemeClr val="accent5"/>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311700" y="2225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Why does gun violence matter to us as providers? </a:t>
            </a:r>
            <a:endParaRPr/>
          </a:p>
        </p:txBody>
      </p:sp>
      <p:sp>
        <p:nvSpPr>
          <p:cNvPr id="131" name="Google Shape;131;p28"/>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457200" lvl="0" indent="-342900" algn="ctr" rtl="0">
              <a:spcBef>
                <a:spcPts val="0"/>
              </a:spcBef>
              <a:spcAft>
                <a:spcPts val="0"/>
              </a:spcAft>
              <a:buClr>
                <a:schemeClr val="accent5"/>
              </a:buClr>
              <a:buSzPts val="1800"/>
              <a:buChar char="●"/>
            </a:pPr>
            <a:r>
              <a:rPr lang="en">
                <a:solidFill>
                  <a:schemeClr val="accent5"/>
                </a:solidFill>
              </a:rPr>
              <a:t>In one year on average, 2,737 kids die from gun violence and 14,470 kids survive gun injuries. </a:t>
            </a:r>
            <a:endParaRPr>
              <a:solidFill>
                <a:schemeClr val="accent5"/>
              </a:solidFill>
            </a:endParaRPr>
          </a:p>
          <a:p>
            <a:pPr marL="457200" lvl="0" indent="-342900" algn="ctr" rtl="0">
              <a:spcBef>
                <a:spcPts val="0"/>
              </a:spcBef>
              <a:spcAft>
                <a:spcPts val="0"/>
              </a:spcAft>
              <a:buClr>
                <a:schemeClr val="accent5"/>
              </a:buClr>
              <a:buSzPts val="1800"/>
              <a:buChar char="●"/>
            </a:pPr>
            <a:r>
              <a:rPr lang="en">
                <a:solidFill>
                  <a:schemeClr val="accent5"/>
                </a:solidFill>
              </a:rPr>
              <a:t>Gun violence effects more than just the physical well-being of youth. </a:t>
            </a:r>
            <a:endParaRPr>
              <a:solidFill>
                <a:schemeClr val="accent5"/>
              </a:solidFill>
            </a:endParaRPr>
          </a:p>
          <a:p>
            <a:pPr marL="457200" lvl="0" indent="-342900" algn="ctr" rtl="0">
              <a:spcBef>
                <a:spcPts val="0"/>
              </a:spcBef>
              <a:spcAft>
                <a:spcPts val="0"/>
              </a:spcAft>
              <a:buClr>
                <a:schemeClr val="accent5"/>
              </a:buClr>
              <a:buSzPts val="1800"/>
              <a:buChar char="●"/>
            </a:pPr>
            <a:r>
              <a:rPr lang="en">
                <a:solidFill>
                  <a:schemeClr val="accent5"/>
                </a:solidFill>
              </a:rPr>
              <a:t>Children and youth exposed to gun violence either towards them or those around them experience lasting mental health effects. </a:t>
            </a:r>
            <a:endParaRPr>
              <a:solidFill>
                <a:schemeClr val="accent5"/>
              </a:solidFill>
            </a:endParaRPr>
          </a:p>
          <a:p>
            <a:pPr marL="457200" lvl="0" indent="-342900" algn="ctr" rtl="0">
              <a:spcBef>
                <a:spcPts val="0"/>
              </a:spcBef>
              <a:spcAft>
                <a:spcPts val="0"/>
              </a:spcAft>
              <a:buClr>
                <a:schemeClr val="accent5"/>
              </a:buClr>
              <a:buSzPts val="1800"/>
              <a:buChar char="●"/>
            </a:pPr>
            <a:r>
              <a:rPr lang="en">
                <a:solidFill>
                  <a:schemeClr val="accent5"/>
                </a:solidFill>
              </a:rPr>
              <a:t>The medical costs associated with gun violence are high. (APHA)</a:t>
            </a:r>
            <a:endParaRPr>
              <a:solidFill>
                <a:schemeClr val="accent5"/>
              </a:solidFill>
            </a:endParaRPr>
          </a:p>
        </p:txBody>
      </p:sp>
      <p:pic>
        <p:nvPicPr>
          <p:cNvPr id="132" name="Google Shape;132;p28"/>
          <p:cNvPicPr preferRelativeResize="0"/>
          <p:nvPr/>
        </p:nvPicPr>
        <p:blipFill rotWithShape="1">
          <a:blip r:embed="rId3">
            <a:alphaModFix/>
          </a:blip>
          <a:srcRect/>
          <a:stretch/>
        </p:blipFill>
        <p:spPr>
          <a:xfrm>
            <a:off x="2247063" y="2915200"/>
            <a:ext cx="4649875" cy="2228300"/>
          </a:xfrm>
          <a:prstGeom prst="rect">
            <a:avLst/>
          </a:prstGeom>
          <a:noFill/>
          <a:ln>
            <a:noFill/>
          </a:ln>
        </p:spPr>
      </p:pic>
      <p:sp>
        <p:nvSpPr>
          <p:cNvPr id="133" name="Google Shape;133;p28"/>
          <p:cNvSpPr txBox="1"/>
          <p:nvPr/>
        </p:nvSpPr>
        <p:spPr>
          <a:xfrm>
            <a:off x="0" y="4782600"/>
            <a:ext cx="1531800" cy="79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200">
              <a:solidFill>
                <a:schemeClr val="accent3"/>
              </a:solidFill>
              <a:latin typeface="Average"/>
              <a:ea typeface="Average"/>
              <a:cs typeface="Average"/>
              <a:sym typeface="Averag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Sources-Breaking down barriers </a:t>
            </a:r>
            <a:endParaRPr/>
          </a:p>
        </p:txBody>
      </p:sp>
      <p:sp>
        <p:nvSpPr>
          <p:cNvPr id="369" name="Google Shape;369;p64"/>
          <p:cNvSpPr txBox="1">
            <a:spLocks noGrp="1"/>
          </p:cNvSpPr>
          <p:nvPr>
            <p:ph type="body" idx="1"/>
          </p:nvPr>
        </p:nvSpPr>
        <p:spPr>
          <a:xfrm>
            <a:off x="260000" y="1488475"/>
            <a:ext cx="8520600" cy="341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accent5"/>
              </a:buClr>
              <a:buSzPts val="1600"/>
              <a:buChar char="●"/>
            </a:pPr>
            <a:r>
              <a:rPr lang="en" sz="1600" u="sng">
                <a:solidFill>
                  <a:schemeClr val="accent5"/>
                </a:solidFill>
                <a:hlinkClick r:id="rId3"/>
              </a:rPr>
              <a:t>http://annals.org/aim/fullarticle/2522436/yes-you-can-physicians-patients-firearms</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u="sng">
                <a:solidFill>
                  <a:schemeClr val="accent5"/>
                </a:solidFill>
                <a:hlinkClick r:id="rId4"/>
              </a:rPr>
              <a:t>https://www.pbs.org/newshour/health/chicagos-gun-violence-crisis-also-mental-health-crisis</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u="sng">
                <a:solidFill>
                  <a:schemeClr val="accent5"/>
                </a:solidFill>
                <a:hlinkClick r:id="rId5"/>
              </a:rPr>
              <a:t>https://www.preventioninstitute.org/focus-areas/preventing-violence-and-reducing-injury/preventing-violence-advocacy</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u="sng">
                <a:solidFill>
                  <a:schemeClr val="accent5"/>
                </a:solidFill>
                <a:hlinkClick r:id="rId6"/>
              </a:rPr>
              <a:t>https://www.rand.org/blog/rand-review/2018/07/more-research-could-help-prevent-gun-violence-in-america.html</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u="sng">
                <a:solidFill>
                  <a:schemeClr val="accent5"/>
                </a:solidFill>
                <a:hlinkClick r:id="rId7"/>
              </a:rPr>
              <a:t>https://injury.research.chop.edu/blog/posts/practical-solutions-preventing-youth-gun-violence#.XEY6d7mI_IU</a:t>
            </a:r>
            <a:r>
              <a:rPr lang="en" sz="1600">
                <a:solidFill>
                  <a:schemeClr val="accent5"/>
                </a:solidFill>
              </a:rPr>
              <a:t>.</a:t>
            </a:r>
            <a:endParaRPr sz="1600">
              <a:solidFill>
                <a:schemeClr val="accent5"/>
              </a:solidFill>
            </a:endParaRPr>
          </a:p>
          <a:p>
            <a:pPr marL="457200" lvl="0" indent="-330200" algn="l" rtl="0">
              <a:spcBef>
                <a:spcPts val="0"/>
              </a:spcBef>
              <a:spcAft>
                <a:spcPts val="0"/>
              </a:spcAft>
              <a:buClr>
                <a:schemeClr val="accent5"/>
              </a:buClr>
              <a:buSzPts val="1600"/>
              <a:buChar char="●"/>
            </a:pPr>
            <a:r>
              <a:rPr lang="en" sz="1600">
                <a:solidFill>
                  <a:schemeClr val="accent5"/>
                </a:solidFill>
              </a:rPr>
              <a:t>https://www.americanprogress.org/press/release/2018/05/04/450321/release-devastating-impact-gun-violence-americas-youth/</a:t>
            </a:r>
            <a:br>
              <a:rPr lang="en" sz="1600">
                <a:solidFill>
                  <a:schemeClr val="accent5"/>
                </a:solidFill>
              </a:rPr>
            </a:br>
            <a:endParaRPr sz="1600">
              <a:solidFill>
                <a:schemeClr val="accent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560375" y="3543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Psychological Impacts </a:t>
            </a:r>
            <a:endParaRPr/>
          </a:p>
        </p:txBody>
      </p:sp>
      <p:sp>
        <p:nvSpPr>
          <p:cNvPr id="139" name="Google Shape;139;p29"/>
          <p:cNvSpPr txBox="1">
            <a:spLocks noGrp="1"/>
          </p:cNvSpPr>
          <p:nvPr>
            <p:ph type="body" idx="1"/>
          </p:nvPr>
        </p:nvSpPr>
        <p:spPr>
          <a:xfrm>
            <a:off x="311700" y="1074875"/>
            <a:ext cx="5224500" cy="3416400"/>
          </a:xfrm>
          <a:prstGeom prst="rect">
            <a:avLst/>
          </a:prstGeom>
        </p:spPr>
        <p:txBody>
          <a:bodyPr spcFirstLastPara="1" wrap="square" lIns="91425" tIns="91425" rIns="91425" bIns="91425" anchor="t" anchorCtr="0">
            <a:noAutofit/>
          </a:bodyPr>
          <a:lstStyle/>
          <a:p>
            <a:pPr marL="457200" lvl="0" indent="-317500" algn="ctr" rtl="0">
              <a:spcBef>
                <a:spcPts val="0"/>
              </a:spcBef>
              <a:spcAft>
                <a:spcPts val="0"/>
              </a:spcAft>
              <a:buClr>
                <a:schemeClr val="accent5"/>
              </a:buClr>
              <a:buSzPts val="1400"/>
              <a:buChar char="●"/>
            </a:pPr>
            <a:r>
              <a:rPr lang="en" sz="1400">
                <a:solidFill>
                  <a:schemeClr val="accent5"/>
                </a:solidFill>
              </a:rPr>
              <a:t>A study with kids 3rd-8th grade in a rural environment indicated that children exposed to gun violence reported significantly higher levels of anger, withdrawal, and posttraumatic stress disorder (Garbarino, 2002). </a:t>
            </a:r>
            <a:endParaRPr sz="1400">
              <a:solidFill>
                <a:schemeClr val="accent5"/>
              </a:solidFill>
            </a:endParaRPr>
          </a:p>
          <a:p>
            <a:pPr marL="457200" lvl="0" indent="-317500" algn="ctr" rtl="0">
              <a:spcBef>
                <a:spcPts val="0"/>
              </a:spcBef>
              <a:spcAft>
                <a:spcPts val="0"/>
              </a:spcAft>
              <a:buClr>
                <a:schemeClr val="accent5"/>
              </a:buClr>
              <a:buSzPts val="1400"/>
              <a:buChar char="●"/>
            </a:pPr>
            <a:r>
              <a:rPr lang="en" sz="1400">
                <a:solidFill>
                  <a:schemeClr val="accent5"/>
                </a:solidFill>
              </a:rPr>
              <a:t> Wounded and violence exposed youth may experience disruptions in their relationships with their peers and family members. Some young people experience survivor guilt after witnessing violence. </a:t>
            </a:r>
            <a:endParaRPr sz="1400">
              <a:solidFill>
                <a:schemeClr val="accent5"/>
              </a:solidFill>
            </a:endParaRPr>
          </a:p>
          <a:p>
            <a:pPr marL="457200" lvl="0" indent="-317500" algn="ctr" rtl="0">
              <a:spcBef>
                <a:spcPts val="0"/>
              </a:spcBef>
              <a:spcAft>
                <a:spcPts val="0"/>
              </a:spcAft>
              <a:buClr>
                <a:schemeClr val="accent5"/>
              </a:buClr>
              <a:buSzPts val="1400"/>
              <a:buChar char="●"/>
            </a:pPr>
            <a:r>
              <a:rPr lang="en" sz="1400">
                <a:solidFill>
                  <a:schemeClr val="accent5"/>
                </a:solidFill>
              </a:rPr>
              <a:t>Children exposed to gun violence commonly experience difficulty concentrating in the classroom, declines in academic performance, and lower educational and career aspiration. </a:t>
            </a:r>
            <a:endParaRPr sz="1400">
              <a:solidFill>
                <a:schemeClr val="accent5"/>
              </a:solidFill>
            </a:endParaRPr>
          </a:p>
          <a:p>
            <a:pPr marL="457200" lvl="0" indent="-317500" algn="ctr" rtl="0">
              <a:spcBef>
                <a:spcPts val="0"/>
              </a:spcBef>
              <a:spcAft>
                <a:spcPts val="0"/>
              </a:spcAft>
              <a:buClr>
                <a:schemeClr val="accent5"/>
              </a:buClr>
              <a:buSzPts val="1400"/>
              <a:buChar char="●"/>
            </a:pPr>
            <a:r>
              <a:rPr lang="en" sz="1400">
                <a:solidFill>
                  <a:schemeClr val="accent5"/>
                </a:solidFill>
              </a:rPr>
              <a:t> Psychologically, exposure to violence can normalize the use of violence to resolve conflicts, leading to continuous cycle of violence.</a:t>
            </a:r>
            <a:endParaRPr sz="1400">
              <a:solidFill>
                <a:schemeClr val="accent5"/>
              </a:solidFill>
            </a:endParaRPr>
          </a:p>
          <a:p>
            <a:pPr marL="457200" lvl="0" indent="0" algn="ctr" rtl="0">
              <a:spcBef>
                <a:spcPts val="1600"/>
              </a:spcBef>
              <a:spcAft>
                <a:spcPts val="1600"/>
              </a:spcAft>
              <a:buNone/>
            </a:pPr>
            <a:endParaRPr sz="1400"/>
          </a:p>
        </p:txBody>
      </p:sp>
      <p:pic>
        <p:nvPicPr>
          <p:cNvPr id="140" name="Google Shape;140;p29"/>
          <p:cNvPicPr preferRelativeResize="0"/>
          <p:nvPr/>
        </p:nvPicPr>
        <p:blipFill>
          <a:blip r:embed="rId3">
            <a:alphaModFix/>
          </a:blip>
          <a:stretch>
            <a:fillRect/>
          </a:stretch>
        </p:blipFill>
        <p:spPr>
          <a:xfrm>
            <a:off x="6612375" y="1152475"/>
            <a:ext cx="1952724" cy="38142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0"/>
          <p:cNvSpPr txBox="1">
            <a:spLocks noGrp="1"/>
          </p:cNvSpPr>
          <p:nvPr>
            <p:ph type="title"/>
          </p:nvPr>
        </p:nvSpPr>
        <p:spPr>
          <a:xfrm>
            <a:off x="311700" y="164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Gun Policies in the United States</a:t>
            </a:r>
            <a:endParaRPr/>
          </a:p>
        </p:txBody>
      </p:sp>
      <p:sp>
        <p:nvSpPr>
          <p:cNvPr id="146" name="Google Shape;146;p30"/>
          <p:cNvSpPr txBox="1">
            <a:spLocks noGrp="1"/>
          </p:cNvSpPr>
          <p:nvPr>
            <p:ph type="body" idx="1"/>
          </p:nvPr>
        </p:nvSpPr>
        <p:spPr>
          <a:xfrm>
            <a:off x="311700" y="63930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a:solidFill>
                  <a:schemeClr val="accent5"/>
                </a:solidFill>
              </a:rPr>
              <a:t>Rooted in the Second Amendment: </a:t>
            </a:r>
            <a:endParaRPr>
              <a:solidFill>
                <a:schemeClr val="accent5"/>
              </a:solidFill>
            </a:endParaRPr>
          </a:p>
          <a:p>
            <a:pPr marL="914400" lvl="1" indent="-317500" algn="l" rtl="0">
              <a:spcBef>
                <a:spcPts val="0"/>
              </a:spcBef>
              <a:spcAft>
                <a:spcPts val="0"/>
              </a:spcAft>
              <a:buClr>
                <a:schemeClr val="accent5"/>
              </a:buClr>
              <a:buSzPts val="1400"/>
              <a:buChar char="○"/>
            </a:pPr>
            <a:r>
              <a:rPr lang="en" i="1">
                <a:solidFill>
                  <a:schemeClr val="accent5"/>
                </a:solidFill>
              </a:rPr>
              <a:t>“A well regulated Militia, being necessary to the security of a free State, the right of the people to keep and bear Arms, shall not be infringed.”</a:t>
            </a:r>
            <a:endParaRPr i="1">
              <a:solidFill>
                <a:schemeClr val="accent5"/>
              </a:solidFill>
            </a:endParaRPr>
          </a:p>
          <a:p>
            <a:pPr marL="0" lvl="0" indent="0" algn="l" rtl="0">
              <a:spcBef>
                <a:spcPts val="1600"/>
              </a:spcBef>
              <a:spcAft>
                <a:spcPts val="0"/>
              </a:spcAft>
              <a:buNone/>
            </a:pPr>
            <a:endParaRPr i="1"/>
          </a:p>
          <a:p>
            <a:pPr marL="457200" lvl="0" indent="0" algn="l" rtl="0">
              <a:spcBef>
                <a:spcPts val="1600"/>
              </a:spcBef>
              <a:spcAft>
                <a:spcPts val="0"/>
              </a:spcAft>
              <a:buNone/>
            </a:pPr>
            <a:endParaRPr i="1"/>
          </a:p>
          <a:p>
            <a:pPr marL="457200" lvl="0" indent="0" algn="l" rtl="0">
              <a:spcBef>
                <a:spcPts val="1600"/>
              </a:spcBef>
              <a:spcAft>
                <a:spcPts val="0"/>
              </a:spcAft>
              <a:buNone/>
            </a:pPr>
            <a:endParaRPr i="1"/>
          </a:p>
          <a:p>
            <a:pPr marL="457200" lvl="0" indent="0" algn="l" rtl="0">
              <a:spcBef>
                <a:spcPts val="1600"/>
              </a:spcBef>
              <a:spcAft>
                <a:spcPts val="0"/>
              </a:spcAft>
              <a:buNone/>
            </a:pPr>
            <a:endParaRPr i="1"/>
          </a:p>
          <a:p>
            <a:pPr marL="457200" lvl="0" indent="-342900" algn="l" rtl="0">
              <a:spcBef>
                <a:spcPts val="1600"/>
              </a:spcBef>
              <a:spcAft>
                <a:spcPts val="0"/>
              </a:spcAft>
              <a:buClr>
                <a:schemeClr val="accent5"/>
              </a:buClr>
              <a:buSzPts val="1800"/>
              <a:buChar char="●"/>
            </a:pPr>
            <a:r>
              <a:rPr lang="en">
                <a:solidFill>
                  <a:schemeClr val="accent5"/>
                </a:solidFill>
              </a:rPr>
              <a:t>Federal laws regulate the sale, ownership, and manufacture of firearms and ammunition.</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State laws can provide extra restrictions and dictate whether open-carry is allowed in that state.</a:t>
            </a:r>
            <a:endParaRPr>
              <a:solidFill>
                <a:schemeClr val="accent5"/>
              </a:solidFil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47" name="Google Shape;147;p30"/>
          <p:cNvPicPr preferRelativeResize="0"/>
          <p:nvPr/>
        </p:nvPicPr>
        <p:blipFill rotWithShape="1">
          <a:blip r:embed="rId3">
            <a:alphaModFix/>
          </a:blip>
          <a:srcRect l="8228" t="4919" r="8486" b="32724"/>
          <a:stretch/>
        </p:blipFill>
        <p:spPr>
          <a:xfrm>
            <a:off x="2760950" y="1866426"/>
            <a:ext cx="3363600" cy="1709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Restrictions to Open-Carry</a:t>
            </a:r>
            <a:endParaRPr/>
          </a:p>
        </p:txBody>
      </p:sp>
      <p:sp>
        <p:nvSpPr>
          <p:cNvPr id="157" name="Google Shape;157;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a:solidFill>
                  <a:schemeClr val="accent5"/>
                </a:solidFill>
              </a:rPr>
              <a:t>Although many states allow open carry, there are always exceptions to the rule</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Certain locations are deemed inappropriate for gun owners to carry their gun:</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Schools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State-owned businesses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Federal owned property</a:t>
            </a:r>
            <a:endParaRPr>
              <a:solidFill>
                <a:schemeClr val="accent5"/>
              </a:solidFill>
            </a:endParaRPr>
          </a:p>
          <a:p>
            <a:pPr marL="1371600" lvl="2" indent="-317500" algn="l" rtl="0">
              <a:spcBef>
                <a:spcPts val="0"/>
              </a:spcBef>
              <a:spcAft>
                <a:spcPts val="0"/>
              </a:spcAft>
              <a:buClr>
                <a:schemeClr val="accent5"/>
              </a:buClr>
              <a:buSzPts val="1400"/>
              <a:buChar char="■"/>
            </a:pPr>
            <a:r>
              <a:rPr lang="en">
                <a:solidFill>
                  <a:schemeClr val="accent5"/>
                </a:solidFill>
              </a:rPr>
              <a:t>Courthouses, buildings, prisons, military bases</a:t>
            </a:r>
            <a:endParaRPr>
              <a:solidFill>
                <a:schemeClr val="accent5"/>
              </a:solidFill>
            </a:endParaRPr>
          </a:p>
          <a:p>
            <a:pPr marL="1371600" lvl="2" indent="-317500" algn="l" rtl="0">
              <a:spcBef>
                <a:spcPts val="0"/>
              </a:spcBef>
              <a:spcAft>
                <a:spcPts val="0"/>
              </a:spcAft>
              <a:buClr>
                <a:schemeClr val="accent5"/>
              </a:buClr>
              <a:buSzPts val="1400"/>
              <a:buChar char="■"/>
            </a:pPr>
            <a:r>
              <a:rPr lang="en">
                <a:solidFill>
                  <a:schemeClr val="accent5"/>
                </a:solidFill>
              </a:rPr>
              <a:t>Public transportation</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Places where alcohol is served</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Specifically densely populated cities such as in Pennsylvania and Virginia</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Penalties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Up to 5 years of imprisonment</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Maximum fine of $5,000</a:t>
            </a:r>
            <a:endParaRPr>
              <a:solidFill>
                <a:schemeClr val="accent5"/>
              </a:solidFill>
            </a:endParaRPr>
          </a:p>
          <a:p>
            <a:pPr marL="457200" lvl="0" indent="0" algn="l" rtl="0">
              <a:spcBef>
                <a:spcPts val="1600"/>
              </a:spcBef>
              <a:spcAft>
                <a:spcPts val="0"/>
              </a:spcAft>
              <a:buNone/>
            </a:pPr>
            <a:endParaRPr/>
          </a:p>
          <a:p>
            <a:pPr marL="457200" lvl="0" indent="0" algn="l" rtl="0">
              <a:spcBef>
                <a:spcPts val="1600"/>
              </a:spcBef>
              <a:spcAft>
                <a:spcPts val="16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3"/>
          <p:cNvSpPr txBox="1">
            <a:spLocks noGrp="1"/>
          </p:cNvSpPr>
          <p:nvPr>
            <p:ph type="title"/>
          </p:nvPr>
        </p:nvSpPr>
        <p:spPr>
          <a:xfrm>
            <a:off x="311700" y="220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Can Own A Gun?</a:t>
            </a:r>
            <a:endParaRPr/>
          </a:p>
        </p:txBody>
      </p:sp>
      <p:sp>
        <p:nvSpPr>
          <p:cNvPr id="163" name="Google Shape;163;p33"/>
          <p:cNvSpPr txBox="1">
            <a:spLocks noGrp="1"/>
          </p:cNvSpPr>
          <p:nvPr>
            <p:ph type="body" idx="1"/>
          </p:nvPr>
        </p:nvSpPr>
        <p:spPr>
          <a:xfrm>
            <a:off x="311700" y="956275"/>
            <a:ext cx="82794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5"/>
              </a:buClr>
              <a:buSzPts val="1800"/>
              <a:buChar char="●"/>
            </a:pPr>
            <a:r>
              <a:rPr lang="en">
                <a:solidFill>
                  <a:schemeClr val="accent5"/>
                </a:solidFill>
              </a:rPr>
              <a:t>Anyone above the age of 18 can own a long gun</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Long guns are firearms with longer barrels such as shotguns or rifles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Some states allow people as young as 14 or 16 to own long guns only if used for hunting</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Anyone above the age of 21 can own a handgun</a:t>
            </a:r>
            <a:endParaRPr>
              <a:solidFill>
                <a:schemeClr val="accent5"/>
              </a:solidFill>
            </a:endParaRPr>
          </a:p>
          <a:p>
            <a:pPr marL="457200" lvl="0" indent="-342900" algn="l" rtl="0">
              <a:spcBef>
                <a:spcPts val="0"/>
              </a:spcBef>
              <a:spcAft>
                <a:spcPts val="0"/>
              </a:spcAft>
              <a:buClr>
                <a:schemeClr val="accent5"/>
              </a:buClr>
              <a:buSzPts val="1800"/>
              <a:buChar char="●"/>
            </a:pPr>
            <a:r>
              <a:rPr lang="en">
                <a:solidFill>
                  <a:schemeClr val="accent5"/>
                </a:solidFill>
              </a:rPr>
              <a:t>The Gun Control Act of 1968 prohibits certain people from owning firearms: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Indicted or convicted of a felony punishable by at least 1 year of imprisonment</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A fugitive of justice</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Unlawfully using or addicted to a controlled substance</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Declared mentally defective or committed to a mental institution</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An illegal immigrant</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Dishonorably discharged by the Armed Forces</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Renounced United States citizenship</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Subject to restraining orders for harassing, stalking, or threatening an intimate partner or child</a:t>
            </a:r>
            <a:endParaRPr>
              <a:solidFill>
                <a:schemeClr val="accent5"/>
              </a:solidFill>
            </a:endParaRPr>
          </a:p>
          <a:p>
            <a:pPr marL="914400" lvl="1" indent="-317500" algn="l" rtl="0">
              <a:spcBef>
                <a:spcPts val="0"/>
              </a:spcBef>
              <a:spcAft>
                <a:spcPts val="0"/>
              </a:spcAft>
              <a:buClr>
                <a:schemeClr val="accent5"/>
              </a:buClr>
              <a:buSzPts val="1400"/>
              <a:buChar char="○"/>
            </a:pPr>
            <a:r>
              <a:rPr lang="en">
                <a:solidFill>
                  <a:schemeClr val="accent5"/>
                </a:solidFill>
              </a:rPr>
              <a:t>Convicted of a domestic violence misdemeanor</a:t>
            </a:r>
            <a:endParaRPr>
              <a:solidFill>
                <a:schemeClr val="accent5"/>
              </a:solidFill>
            </a:endParaRPr>
          </a:p>
        </p:txBody>
      </p:sp>
      <p:pic>
        <p:nvPicPr>
          <p:cNvPr id="164" name="Google Shape;164;p33"/>
          <p:cNvPicPr preferRelativeResize="0"/>
          <p:nvPr/>
        </p:nvPicPr>
        <p:blipFill>
          <a:blip r:embed="rId3">
            <a:alphaModFix/>
          </a:blip>
          <a:stretch>
            <a:fillRect/>
          </a:stretch>
        </p:blipFill>
        <p:spPr>
          <a:xfrm>
            <a:off x="7315093" y="167450"/>
            <a:ext cx="1517200" cy="679350"/>
          </a:xfrm>
          <a:prstGeom prst="rect">
            <a:avLst/>
          </a:prstGeom>
          <a:noFill/>
          <a:ln>
            <a:noFill/>
          </a:ln>
        </p:spPr>
      </p:pic>
      <p:pic>
        <p:nvPicPr>
          <p:cNvPr id="165" name="Google Shape;165;p33"/>
          <p:cNvPicPr preferRelativeResize="0"/>
          <p:nvPr/>
        </p:nvPicPr>
        <p:blipFill>
          <a:blip r:embed="rId4">
            <a:alphaModFix/>
          </a:blip>
          <a:stretch>
            <a:fillRect/>
          </a:stretch>
        </p:blipFill>
        <p:spPr>
          <a:xfrm>
            <a:off x="7419325" y="2959775"/>
            <a:ext cx="1517200" cy="1009624"/>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3282</Words>
  <Application>Microsoft Macintosh PowerPoint</Application>
  <PresentationFormat>On-screen Show (16:9)</PresentationFormat>
  <Paragraphs>297</Paragraphs>
  <Slides>40</Slides>
  <Notes>40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40</vt:i4>
      </vt:variant>
    </vt:vector>
  </HeadingPairs>
  <TitlesOfParts>
    <vt:vector size="44" baseType="lpstr">
      <vt:lpstr>Average</vt:lpstr>
      <vt:lpstr>Oswald</vt:lpstr>
      <vt:lpstr>Slate</vt:lpstr>
      <vt:lpstr>Slate</vt:lpstr>
      <vt:lpstr>Negative Effects of Gun Violence on the Mental Health of Youth</vt:lpstr>
      <vt:lpstr>Gun Use in America- Some Statistics  </vt:lpstr>
      <vt:lpstr>Children and Youth in Homes with Guns </vt:lpstr>
      <vt:lpstr>Why does gun violence matter to us as providers? </vt:lpstr>
      <vt:lpstr>The Psychological Impacts </vt:lpstr>
      <vt:lpstr>Gun Policies in the United States</vt:lpstr>
      <vt:lpstr>PowerPoint Presentation</vt:lpstr>
      <vt:lpstr>Restrictions to Open-Carry</vt:lpstr>
      <vt:lpstr>Who Can Own A Gun?</vt:lpstr>
      <vt:lpstr>How to Buy a Gun in the United States</vt:lpstr>
      <vt:lpstr>Comparing Policies in the United States to Other Countries</vt:lpstr>
      <vt:lpstr>PowerPoint Presentation</vt:lpstr>
      <vt:lpstr>PowerPoint Presentation</vt:lpstr>
      <vt:lpstr>Gun Policies in Canada</vt:lpstr>
      <vt:lpstr>Gun Policies in Australia</vt:lpstr>
      <vt:lpstr>Gun Policies in Israel</vt:lpstr>
      <vt:lpstr>Gun Policies in the United Kingdom</vt:lpstr>
      <vt:lpstr>Gun Policies in Norway</vt:lpstr>
      <vt:lpstr>Gun Policies in Japan</vt:lpstr>
      <vt:lpstr>PowerPoint Presentation</vt:lpstr>
      <vt:lpstr>          Lack of Funding for Gun Violence Research</vt:lpstr>
      <vt:lpstr>Reduced gun violence research as a  result of 1996 Dickey Amendment</vt:lpstr>
      <vt:lpstr>We need research from the CDC to better understand the association between gun violence and mental health</vt:lpstr>
      <vt:lpstr>Hope for Gun Violence Research-Changes to Dickey Amendment</vt:lpstr>
      <vt:lpstr>Youth with Mental Disorders do not seek out help</vt:lpstr>
      <vt:lpstr>Disparities in Youth Access to Mental Health Treatment</vt:lpstr>
      <vt:lpstr>Stigma Associated with Mental Health Disorders</vt:lpstr>
      <vt:lpstr>Chicago’s gun violence and shutting down of mental health clinics</vt:lpstr>
      <vt:lpstr>Physicians attitudes and behaviors about issues relating to firearms</vt:lpstr>
      <vt:lpstr>Barriers to Firearm Safety Counseling</vt:lpstr>
      <vt:lpstr>Solution for gun violence among youths</vt:lpstr>
      <vt:lpstr>Enactment of policies and regulations</vt:lpstr>
      <vt:lpstr>Establishment of all-inclusive health systems</vt:lpstr>
      <vt:lpstr>Establishing a culture of gun safety</vt:lpstr>
      <vt:lpstr>Summary</vt:lpstr>
      <vt:lpstr>Sources-Intro</vt:lpstr>
      <vt:lpstr>Sources- Gun policies in the US </vt:lpstr>
      <vt:lpstr>Sources-Policies around the world  </vt:lpstr>
      <vt:lpstr>Sources-Breaking down barriers </vt:lpstr>
      <vt:lpstr>Sources-Breaking down barriers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Negative Effects of Gun Violence on the Mental Health of Youth</dc:title>
  <cp:lastModifiedBy>Markenzie Jean-baptiste</cp:lastModifiedBy>
  <cp:revision>1</cp:revision>
  <dcterms:modified xsi:type="dcterms:W3CDTF">2019-01-25T03:09:14Z</dcterms:modified>
</cp:coreProperties>
</file>